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8"/>
  </p:notesMasterIdLst>
  <p:handoutMasterIdLst>
    <p:handoutMasterId r:id="rId39"/>
  </p:handoutMasterIdLst>
  <p:sldIdLst>
    <p:sldId id="258" r:id="rId2"/>
    <p:sldId id="621" r:id="rId3"/>
    <p:sldId id="260" r:id="rId4"/>
    <p:sldId id="427" r:id="rId5"/>
    <p:sldId id="274" r:id="rId6"/>
    <p:sldId id="447" r:id="rId7"/>
    <p:sldId id="613" r:id="rId8"/>
    <p:sldId id="614" r:id="rId9"/>
    <p:sldId id="616" r:id="rId10"/>
    <p:sldId id="604" r:id="rId11"/>
    <p:sldId id="610" r:id="rId12"/>
    <p:sldId id="599" r:id="rId13"/>
    <p:sldId id="617" r:id="rId14"/>
    <p:sldId id="430" r:id="rId15"/>
    <p:sldId id="431" r:id="rId16"/>
    <p:sldId id="433" r:id="rId17"/>
    <p:sldId id="434" r:id="rId18"/>
    <p:sldId id="620" r:id="rId19"/>
    <p:sldId id="622" r:id="rId20"/>
    <p:sldId id="623" r:id="rId21"/>
    <p:sldId id="624" r:id="rId22"/>
    <p:sldId id="625" r:id="rId23"/>
    <p:sldId id="635" r:id="rId24"/>
    <p:sldId id="626" r:id="rId25"/>
    <p:sldId id="627" r:id="rId26"/>
    <p:sldId id="628" r:id="rId27"/>
    <p:sldId id="629" r:id="rId28"/>
    <p:sldId id="630" r:id="rId29"/>
    <p:sldId id="631" r:id="rId30"/>
    <p:sldId id="632" r:id="rId31"/>
    <p:sldId id="633" r:id="rId32"/>
    <p:sldId id="634" r:id="rId33"/>
    <p:sldId id="618" r:id="rId34"/>
    <p:sldId id="619" r:id="rId35"/>
    <p:sldId id="426" r:id="rId36"/>
    <p:sldId id="272" r:id="rId3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guide id="3" pos="7440">
          <p15:clr>
            <a:srgbClr val="A4A3A4"/>
          </p15:clr>
        </p15:guide>
        <p15:guide id="4" pos="240">
          <p15:clr>
            <a:srgbClr val="A4A3A4"/>
          </p15:clr>
        </p15:guide>
        <p15:guide id="5" pos="5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7E1"/>
    <a:srgbClr val="233645"/>
    <a:srgbClr val="71B0B3"/>
    <a:srgbClr val="F7F6F3"/>
    <a:srgbClr val="FCFDFC"/>
    <a:srgbClr val="D6D2C3"/>
    <a:srgbClr val="EAE8E1"/>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F31AB4-3EA6-4CC9-A001-160082D6D5DC}" v="5" dt="2022-08-22T00:13:43.2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77" autoAdjust="0"/>
    <p:restoredTop sz="94809" autoAdjust="0"/>
  </p:normalViewPr>
  <p:slideViewPr>
    <p:cSldViewPr snapToGrid="0" snapToObjects="1" showGuides="1">
      <p:cViewPr>
        <p:scale>
          <a:sx n="90" d="100"/>
          <a:sy n="90" d="100"/>
        </p:scale>
        <p:origin x="686" y="-110"/>
      </p:cViewPr>
      <p:guideLst>
        <p:guide pos="3840"/>
        <p:guide orient="horz" pos="2160"/>
        <p:guide pos="7440"/>
        <p:guide pos="240"/>
        <p:guide pos="56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50C11-E0C3-4CC0-B197-7070F6A52A49}" type="doc">
      <dgm:prSet loTypeId="urn:microsoft.com/office/officeart/2005/8/layout/process1" loCatId="process" qsTypeId="urn:microsoft.com/office/officeart/2005/8/quickstyle/simple1" qsCatId="simple" csTypeId="urn:microsoft.com/office/officeart/2005/8/colors/accent1_2" csCatId="accent1" phldr="1"/>
      <dgm:spPr/>
    </dgm:pt>
    <dgm:pt modelId="{213249E9-23A6-422C-A6C7-93B91C659062}">
      <dgm:prSet phldrT="[Text]"/>
      <dgm:spPr/>
      <dgm:t>
        <a:bodyPr/>
        <a:lstStyle/>
        <a:p>
          <a:r>
            <a:rPr lang="en-US" dirty="0"/>
            <a:t>Download Clients to Device</a:t>
          </a:r>
        </a:p>
      </dgm:t>
    </dgm:pt>
    <dgm:pt modelId="{622762F5-1D17-4236-B828-DA73CED132B1}" type="parTrans" cxnId="{2AAF7038-8F20-409D-8753-415950CEEFC5}">
      <dgm:prSet/>
      <dgm:spPr/>
      <dgm:t>
        <a:bodyPr/>
        <a:lstStyle/>
        <a:p>
          <a:endParaRPr lang="en-US"/>
        </a:p>
      </dgm:t>
    </dgm:pt>
    <dgm:pt modelId="{08957538-19CF-4D67-847A-8DE72C6E80D6}" type="sibTrans" cxnId="{2AAF7038-8F20-409D-8753-415950CEEFC5}">
      <dgm:prSet/>
      <dgm:spPr/>
      <dgm:t>
        <a:bodyPr/>
        <a:lstStyle/>
        <a:p>
          <a:endParaRPr lang="en-US"/>
        </a:p>
      </dgm:t>
    </dgm:pt>
    <dgm:pt modelId="{B25071B1-24C4-4B14-89C9-75AC4B298E35}">
      <dgm:prSet phldrT="[Text]"/>
      <dgm:spPr/>
      <dgm:t>
        <a:bodyPr/>
        <a:lstStyle/>
        <a:p>
          <a:r>
            <a:rPr lang="en-US" dirty="0"/>
            <a:t>Conduct Assessment</a:t>
          </a:r>
        </a:p>
      </dgm:t>
    </dgm:pt>
    <dgm:pt modelId="{4E03AAE5-7EDC-4340-ADAB-0C2B5124B49F}" type="parTrans" cxnId="{169E05C3-3E6C-427B-A08D-E6FD37FC78F5}">
      <dgm:prSet/>
      <dgm:spPr/>
      <dgm:t>
        <a:bodyPr/>
        <a:lstStyle/>
        <a:p>
          <a:endParaRPr lang="en-US"/>
        </a:p>
      </dgm:t>
    </dgm:pt>
    <dgm:pt modelId="{69EB9BCF-7B9E-40DF-A7E7-DE12901A47E2}" type="sibTrans" cxnId="{169E05C3-3E6C-427B-A08D-E6FD37FC78F5}">
      <dgm:prSet/>
      <dgm:spPr/>
      <dgm:t>
        <a:bodyPr/>
        <a:lstStyle/>
        <a:p>
          <a:endParaRPr lang="en-US"/>
        </a:p>
      </dgm:t>
    </dgm:pt>
    <dgm:pt modelId="{7A1E6088-5FA3-4F57-BFF9-0E8C49AC95DF}">
      <dgm:prSet phldrT="[Text]"/>
      <dgm:spPr/>
      <dgm:t>
        <a:bodyPr/>
        <a:lstStyle/>
        <a:p>
          <a:r>
            <a:rPr lang="en-US" dirty="0"/>
            <a:t>Synchronize to eCIRTS</a:t>
          </a:r>
        </a:p>
      </dgm:t>
    </dgm:pt>
    <dgm:pt modelId="{E1DE148C-876C-4DED-A855-F028F36FE677}" type="parTrans" cxnId="{8ED63E08-D3F5-49C2-AD1E-E0AFF7D9CFE4}">
      <dgm:prSet/>
      <dgm:spPr/>
      <dgm:t>
        <a:bodyPr/>
        <a:lstStyle/>
        <a:p>
          <a:endParaRPr lang="en-US"/>
        </a:p>
      </dgm:t>
    </dgm:pt>
    <dgm:pt modelId="{0CBBCECC-C58F-4BC3-A73E-CB4918BF24D7}" type="sibTrans" cxnId="{8ED63E08-D3F5-49C2-AD1E-E0AFF7D9CFE4}">
      <dgm:prSet/>
      <dgm:spPr/>
      <dgm:t>
        <a:bodyPr/>
        <a:lstStyle/>
        <a:p>
          <a:endParaRPr lang="en-US"/>
        </a:p>
      </dgm:t>
    </dgm:pt>
    <dgm:pt modelId="{808B6BF6-76E4-4F33-B1EC-444BBC535838}" type="pres">
      <dgm:prSet presAssocID="{95E50C11-E0C3-4CC0-B197-7070F6A52A49}" presName="Name0" presStyleCnt="0">
        <dgm:presLayoutVars>
          <dgm:dir/>
          <dgm:resizeHandles val="exact"/>
        </dgm:presLayoutVars>
      </dgm:prSet>
      <dgm:spPr/>
    </dgm:pt>
    <dgm:pt modelId="{60CC9811-C8C0-45B3-BB40-971D3D02E2C0}" type="pres">
      <dgm:prSet presAssocID="{213249E9-23A6-422C-A6C7-93B91C659062}" presName="node" presStyleLbl="node1" presStyleIdx="0" presStyleCnt="3">
        <dgm:presLayoutVars>
          <dgm:bulletEnabled val="1"/>
        </dgm:presLayoutVars>
      </dgm:prSet>
      <dgm:spPr/>
    </dgm:pt>
    <dgm:pt modelId="{7DABA3E1-CB86-49B0-A659-0E9144876454}" type="pres">
      <dgm:prSet presAssocID="{08957538-19CF-4D67-847A-8DE72C6E80D6}" presName="sibTrans" presStyleLbl="sibTrans2D1" presStyleIdx="0" presStyleCnt="2"/>
      <dgm:spPr/>
    </dgm:pt>
    <dgm:pt modelId="{1C688993-0047-49D3-96C8-19E3A01E8B84}" type="pres">
      <dgm:prSet presAssocID="{08957538-19CF-4D67-847A-8DE72C6E80D6}" presName="connectorText" presStyleLbl="sibTrans2D1" presStyleIdx="0" presStyleCnt="2"/>
      <dgm:spPr/>
    </dgm:pt>
    <dgm:pt modelId="{8ACA9958-C92E-4845-8048-6B66A16CD6E2}" type="pres">
      <dgm:prSet presAssocID="{B25071B1-24C4-4B14-89C9-75AC4B298E35}" presName="node" presStyleLbl="node1" presStyleIdx="1" presStyleCnt="3">
        <dgm:presLayoutVars>
          <dgm:bulletEnabled val="1"/>
        </dgm:presLayoutVars>
      </dgm:prSet>
      <dgm:spPr/>
    </dgm:pt>
    <dgm:pt modelId="{C7C03EBA-A7BF-4361-AB08-65A0D43462D8}" type="pres">
      <dgm:prSet presAssocID="{69EB9BCF-7B9E-40DF-A7E7-DE12901A47E2}" presName="sibTrans" presStyleLbl="sibTrans2D1" presStyleIdx="1" presStyleCnt="2"/>
      <dgm:spPr/>
    </dgm:pt>
    <dgm:pt modelId="{904D8651-33C9-46FB-B4D3-F3BF363DFE60}" type="pres">
      <dgm:prSet presAssocID="{69EB9BCF-7B9E-40DF-A7E7-DE12901A47E2}" presName="connectorText" presStyleLbl="sibTrans2D1" presStyleIdx="1" presStyleCnt="2"/>
      <dgm:spPr/>
    </dgm:pt>
    <dgm:pt modelId="{6DE04AFC-31B7-46B0-B6F2-582A1C410F4F}" type="pres">
      <dgm:prSet presAssocID="{7A1E6088-5FA3-4F57-BFF9-0E8C49AC95DF}" presName="node" presStyleLbl="node1" presStyleIdx="2" presStyleCnt="3">
        <dgm:presLayoutVars>
          <dgm:bulletEnabled val="1"/>
        </dgm:presLayoutVars>
      </dgm:prSet>
      <dgm:spPr/>
    </dgm:pt>
  </dgm:ptLst>
  <dgm:cxnLst>
    <dgm:cxn modelId="{8ED63E08-D3F5-49C2-AD1E-E0AFF7D9CFE4}" srcId="{95E50C11-E0C3-4CC0-B197-7070F6A52A49}" destId="{7A1E6088-5FA3-4F57-BFF9-0E8C49AC95DF}" srcOrd="2" destOrd="0" parTransId="{E1DE148C-876C-4DED-A855-F028F36FE677}" sibTransId="{0CBBCECC-C58F-4BC3-A73E-CB4918BF24D7}"/>
    <dgm:cxn modelId="{8EC11136-F314-45F4-8C2E-3406061AF0D5}" type="presOf" srcId="{69EB9BCF-7B9E-40DF-A7E7-DE12901A47E2}" destId="{904D8651-33C9-46FB-B4D3-F3BF363DFE60}" srcOrd="1" destOrd="0" presId="urn:microsoft.com/office/officeart/2005/8/layout/process1"/>
    <dgm:cxn modelId="{2AAF7038-8F20-409D-8753-415950CEEFC5}" srcId="{95E50C11-E0C3-4CC0-B197-7070F6A52A49}" destId="{213249E9-23A6-422C-A6C7-93B91C659062}" srcOrd="0" destOrd="0" parTransId="{622762F5-1D17-4236-B828-DA73CED132B1}" sibTransId="{08957538-19CF-4D67-847A-8DE72C6E80D6}"/>
    <dgm:cxn modelId="{F4465251-34BF-435A-A22D-C5F2AAC75B5A}" type="presOf" srcId="{7A1E6088-5FA3-4F57-BFF9-0E8C49AC95DF}" destId="{6DE04AFC-31B7-46B0-B6F2-582A1C410F4F}" srcOrd="0" destOrd="0" presId="urn:microsoft.com/office/officeart/2005/8/layout/process1"/>
    <dgm:cxn modelId="{82EBF478-D366-426F-9E6E-CEF1CF6A7E70}" type="presOf" srcId="{95E50C11-E0C3-4CC0-B197-7070F6A52A49}" destId="{808B6BF6-76E4-4F33-B1EC-444BBC535838}" srcOrd="0" destOrd="0" presId="urn:microsoft.com/office/officeart/2005/8/layout/process1"/>
    <dgm:cxn modelId="{894FCE8A-F657-4F18-BCCC-8DCFD923D1FE}" type="presOf" srcId="{08957538-19CF-4D67-847A-8DE72C6E80D6}" destId="{1C688993-0047-49D3-96C8-19E3A01E8B84}" srcOrd="1" destOrd="0" presId="urn:microsoft.com/office/officeart/2005/8/layout/process1"/>
    <dgm:cxn modelId="{046C098B-C251-47B4-84C5-DAE619B701E8}" type="presOf" srcId="{08957538-19CF-4D67-847A-8DE72C6E80D6}" destId="{7DABA3E1-CB86-49B0-A659-0E9144876454}" srcOrd="0" destOrd="0" presId="urn:microsoft.com/office/officeart/2005/8/layout/process1"/>
    <dgm:cxn modelId="{EE48708E-1341-44FC-B529-84B44350895E}" type="presOf" srcId="{B25071B1-24C4-4B14-89C9-75AC4B298E35}" destId="{8ACA9958-C92E-4845-8048-6B66A16CD6E2}" srcOrd="0" destOrd="0" presId="urn:microsoft.com/office/officeart/2005/8/layout/process1"/>
    <dgm:cxn modelId="{169E05C3-3E6C-427B-A08D-E6FD37FC78F5}" srcId="{95E50C11-E0C3-4CC0-B197-7070F6A52A49}" destId="{B25071B1-24C4-4B14-89C9-75AC4B298E35}" srcOrd="1" destOrd="0" parTransId="{4E03AAE5-7EDC-4340-ADAB-0C2B5124B49F}" sibTransId="{69EB9BCF-7B9E-40DF-A7E7-DE12901A47E2}"/>
    <dgm:cxn modelId="{81708AD5-B4B0-4AF5-98B9-58B19D0403FA}" type="presOf" srcId="{69EB9BCF-7B9E-40DF-A7E7-DE12901A47E2}" destId="{C7C03EBA-A7BF-4361-AB08-65A0D43462D8}" srcOrd="0" destOrd="0" presId="urn:microsoft.com/office/officeart/2005/8/layout/process1"/>
    <dgm:cxn modelId="{D30A9FF8-6996-4911-AAAE-A8E8EC66F785}" type="presOf" srcId="{213249E9-23A6-422C-A6C7-93B91C659062}" destId="{60CC9811-C8C0-45B3-BB40-971D3D02E2C0}" srcOrd="0" destOrd="0" presId="urn:microsoft.com/office/officeart/2005/8/layout/process1"/>
    <dgm:cxn modelId="{3C60DE74-7F01-4514-8C47-AAABA74AA1E5}" type="presParOf" srcId="{808B6BF6-76E4-4F33-B1EC-444BBC535838}" destId="{60CC9811-C8C0-45B3-BB40-971D3D02E2C0}" srcOrd="0" destOrd="0" presId="urn:microsoft.com/office/officeart/2005/8/layout/process1"/>
    <dgm:cxn modelId="{FF6F23CD-2E80-48F8-B29D-9F6F2846918C}" type="presParOf" srcId="{808B6BF6-76E4-4F33-B1EC-444BBC535838}" destId="{7DABA3E1-CB86-49B0-A659-0E9144876454}" srcOrd="1" destOrd="0" presId="urn:microsoft.com/office/officeart/2005/8/layout/process1"/>
    <dgm:cxn modelId="{5FAD7915-7047-4018-BCFD-74D01F2A960C}" type="presParOf" srcId="{7DABA3E1-CB86-49B0-A659-0E9144876454}" destId="{1C688993-0047-49D3-96C8-19E3A01E8B84}" srcOrd="0" destOrd="0" presId="urn:microsoft.com/office/officeart/2005/8/layout/process1"/>
    <dgm:cxn modelId="{0414E915-2745-4D32-B6AD-34841F79AE5F}" type="presParOf" srcId="{808B6BF6-76E4-4F33-B1EC-444BBC535838}" destId="{8ACA9958-C92E-4845-8048-6B66A16CD6E2}" srcOrd="2" destOrd="0" presId="urn:microsoft.com/office/officeart/2005/8/layout/process1"/>
    <dgm:cxn modelId="{9CECEC9A-3AA8-4CF6-9AC2-AC3EBAC034FB}" type="presParOf" srcId="{808B6BF6-76E4-4F33-B1EC-444BBC535838}" destId="{C7C03EBA-A7BF-4361-AB08-65A0D43462D8}" srcOrd="3" destOrd="0" presId="urn:microsoft.com/office/officeart/2005/8/layout/process1"/>
    <dgm:cxn modelId="{415FF8B8-FF74-4F17-9764-B0AAEDB02464}" type="presParOf" srcId="{C7C03EBA-A7BF-4361-AB08-65A0D43462D8}" destId="{904D8651-33C9-46FB-B4D3-F3BF363DFE60}" srcOrd="0" destOrd="0" presId="urn:microsoft.com/office/officeart/2005/8/layout/process1"/>
    <dgm:cxn modelId="{464ED453-4478-4A37-A3E4-B3D15A72E704}" type="presParOf" srcId="{808B6BF6-76E4-4F33-B1EC-444BBC535838}" destId="{6DE04AFC-31B7-46B0-B6F2-582A1C410F4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AC2BB-9B89-46DF-AE94-94E6587C50EE}" type="doc">
      <dgm:prSet loTypeId="urn:microsoft.com/office/officeart/2005/8/layout/chevron1" loCatId="process" qsTypeId="urn:microsoft.com/office/officeart/2005/8/quickstyle/simple1" qsCatId="simple" csTypeId="urn:microsoft.com/office/officeart/2005/8/colors/accent1_2" csCatId="accent1" phldr="1"/>
      <dgm:spPr/>
    </dgm:pt>
    <dgm:pt modelId="{9F03127B-E7EC-42A2-A5C6-2A8EE547FD98}" type="pres">
      <dgm:prSet presAssocID="{A0EAC2BB-9B89-46DF-AE94-94E6587C50EE}" presName="Name0" presStyleCnt="0">
        <dgm:presLayoutVars>
          <dgm:dir/>
          <dgm:animLvl val="lvl"/>
          <dgm:resizeHandles val="exact"/>
        </dgm:presLayoutVars>
      </dgm:prSet>
      <dgm:spPr/>
    </dgm:pt>
  </dgm:ptLst>
  <dgm:cxnLst>
    <dgm:cxn modelId="{D4E5774E-96F4-48A2-B85D-00C8FE2A4C19}" type="presOf" srcId="{A0EAC2BB-9B89-46DF-AE94-94E6587C50EE}" destId="{9F03127B-E7EC-42A2-A5C6-2A8EE547FD98}"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C9811-C8C0-45B3-BB40-971D3D02E2C0}">
      <dsp:nvSpPr>
        <dsp:cNvPr id="0" name=""/>
        <dsp:cNvSpPr/>
      </dsp:nvSpPr>
      <dsp:spPr>
        <a:xfrm>
          <a:off x="7143" y="608356"/>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Download Clients to Device</a:t>
          </a:r>
        </a:p>
      </dsp:txBody>
      <dsp:txXfrm>
        <a:off x="44665" y="645878"/>
        <a:ext cx="2060143" cy="1206068"/>
      </dsp:txXfrm>
    </dsp:sp>
    <dsp:sp modelId="{7DABA3E1-CB86-49B0-A659-0E9144876454}">
      <dsp:nvSpPr>
        <dsp:cNvPr id="0" name=""/>
        <dsp:cNvSpPr/>
      </dsp:nvSpPr>
      <dsp:spPr>
        <a:xfrm>
          <a:off x="2355850" y="984149"/>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55850" y="1090054"/>
        <a:ext cx="316861" cy="317716"/>
      </dsp:txXfrm>
    </dsp:sp>
    <dsp:sp modelId="{8ACA9958-C92E-4845-8048-6B66A16CD6E2}">
      <dsp:nvSpPr>
        <dsp:cNvPr id="0" name=""/>
        <dsp:cNvSpPr/>
      </dsp:nvSpPr>
      <dsp:spPr>
        <a:xfrm>
          <a:off x="2996406" y="608356"/>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Conduct Assessment</a:t>
          </a:r>
        </a:p>
      </dsp:txBody>
      <dsp:txXfrm>
        <a:off x="3033928" y="645878"/>
        <a:ext cx="2060143" cy="1206068"/>
      </dsp:txXfrm>
    </dsp:sp>
    <dsp:sp modelId="{C7C03EBA-A7BF-4361-AB08-65A0D43462D8}">
      <dsp:nvSpPr>
        <dsp:cNvPr id="0" name=""/>
        <dsp:cNvSpPr/>
      </dsp:nvSpPr>
      <dsp:spPr>
        <a:xfrm>
          <a:off x="5345112" y="984149"/>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345112" y="1090054"/>
        <a:ext cx="316861" cy="317716"/>
      </dsp:txXfrm>
    </dsp:sp>
    <dsp:sp modelId="{6DE04AFC-31B7-46B0-B6F2-582A1C410F4F}">
      <dsp:nvSpPr>
        <dsp:cNvPr id="0" name=""/>
        <dsp:cNvSpPr/>
      </dsp:nvSpPr>
      <dsp:spPr>
        <a:xfrm>
          <a:off x="5985668" y="608356"/>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Synchronize to eCIRTS</a:t>
          </a:r>
        </a:p>
      </dsp:txBody>
      <dsp:txXfrm>
        <a:off x="6023190" y="645878"/>
        <a:ext cx="2060143" cy="120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56C517B-7610-B24C-BD9C-6F2AD70F5661}" type="datetimeFigureOut">
              <a:rPr lang="en-US"/>
              <a:pPr>
                <a:defRPr/>
              </a:pPr>
              <a:t>8/21/2022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5530759-69F8-0644-954E-4341B0C4E5DB}" type="slidenum">
              <a:rPr lang="en-US"/>
              <a:pPr>
                <a:defRPr/>
              </a:pPr>
              <a:t>‹#›</a:t>
            </a:fld>
            <a:endParaRPr lang="en-US" dirty="0"/>
          </a:p>
        </p:txBody>
      </p:sp>
    </p:spTree>
    <p:extLst>
      <p:ext uri="{BB962C8B-B14F-4D97-AF65-F5344CB8AC3E}">
        <p14:creationId xmlns:p14="http://schemas.microsoft.com/office/powerpoint/2010/main" val="1154329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a:latin typeface="Roboto Regular" charset="0"/>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a:latin typeface="Roboto Regular" charset="0"/>
              </a:defRPr>
            </a:lvl1pPr>
          </a:lstStyle>
          <a:p>
            <a:pPr>
              <a:defRPr/>
            </a:pPr>
            <a:fld id="{724934B3-7144-F043-BC1A-9482070A8676}" type="datetimeFigureOut">
              <a:rPr lang="en-US"/>
              <a:pPr>
                <a:defRPr/>
              </a:pPr>
              <a:t>8/21/2022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Roboto Regular"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a:latin typeface="Roboto Regular" charset="0"/>
              </a:defRPr>
            </a:lvl1pPr>
          </a:lstStyle>
          <a:p>
            <a:pPr>
              <a:defRPr/>
            </a:pPr>
            <a:fld id="{72B7ECE2-3460-BD48-8EC9-576F2B9D0622}" type="slidenum">
              <a:rPr lang="en-US"/>
              <a:pPr>
                <a:defRPr/>
              </a:pPr>
              <a:t>‹#›</a:t>
            </a:fld>
            <a:endParaRPr lang="en-US" dirty="0"/>
          </a:p>
        </p:txBody>
      </p:sp>
    </p:spTree>
    <p:extLst>
      <p:ext uri="{BB962C8B-B14F-4D97-AF65-F5344CB8AC3E}">
        <p14:creationId xmlns:p14="http://schemas.microsoft.com/office/powerpoint/2010/main" val="514919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Roboto Regular" charset="0"/>
        <a:ea typeface="+mn-ea"/>
        <a:cs typeface="+mn-cs"/>
      </a:defRPr>
    </a:lvl1pPr>
    <a:lvl2pPr marL="457200" algn="l" rtl="0" eaLnBrk="0" fontAlgn="base" hangingPunct="0">
      <a:spcBef>
        <a:spcPct val="30000"/>
      </a:spcBef>
      <a:spcAft>
        <a:spcPct val="0"/>
      </a:spcAft>
      <a:defRPr sz="1200" kern="1200">
        <a:solidFill>
          <a:schemeClr val="tx1"/>
        </a:solidFill>
        <a:latin typeface="Roboto Regular" charset="0"/>
        <a:ea typeface="+mn-ea"/>
        <a:cs typeface="+mn-cs"/>
      </a:defRPr>
    </a:lvl2pPr>
    <a:lvl3pPr marL="914400" algn="l" rtl="0" eaLnBrk="0" fontAlgn="base" hangingPunct="0">
      <a:spcBef>
        <a:spcPct val="30000"/>
      </a:spcBef>
      <a:spcAft>
        <a:spcPct val="0"/>
      </a:spcAft>
      <a:defRPr sz="1200" kern="1200">
        <a:solidFill>
          <a:schemeClr val="tx1"/>
        </a:solidFill>
        <a:latin typeface="Roboto Regular" charset="0"/>
        <a:ea typeface="+mn-ea"/>
        <a:cs typeface="+mn-cs"/>
      </a:defRPr>
    </a:lvl3pPr>
    <a:lvl4pPr marL="1371600" algn="l" rtl="0" eaLnBrk="0" fontAlgn="base" hangingPunct="0">
      <a:spcBef>
        <a:spcPct val="30000"/>
      </a:spcBef>
      <a:spcAft>
        <a:spcPct val="0"/>
      </a:spcAft>
      <a:defRPr sz="1200" kern="1200">
        <a:solidFill>
          <a:schemeClr val="tx1"/>
        </a:solidFill>
        <a:latin typeface="Roboto Regular" charset="0"/>
        <a:ea typeface="+mn-ea"/>
        <a:cs typeface="+mn-cs"/>
      </a:defRPr>
    </a:lvl4pPr>
    <a:lvl5pPr marL="1828800" algn="l" rtl="0" eaLnBrk="0" fontAlgn="base" hangingPunct="0">
      <a:spcBef>
        <a:spcPct val="30000"/>
      </a:spcBef>
      <a:spcAft>
        <a:spcPct val="0"/>
      </a:spcAft>
      <a:defRPr sz="1200" kern="1200">
        <a:solidFill>
          <a:schemeClr val="tx1"/>
        </a:solidFill>
        <a:latin typeface="Roboto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tssbhtr1.mediware.com/flecirts-sandbox-assessmen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Roboto Regular" charset="0"/>
                <a:ea typeface="+mn-ea"/>
                <a:cs typeface="+mn-cs"/>
              </a:rPr>
              <a:t>Clearing your cache means </a:t>
            </a:r>
            <a:r>
              <a:rPr lang="en-US" sz="1200" b="1" i="0" kern="1200" dirty="0">
                <a:solidFill>
                  <a:schemeClr val="tx1"/>
                </a:solidFill>
                <a:effectLst/>
                <a:latin typeface="Roboto Regular" charset="0"/>
                <a:ea typeface="+mn-ea"/>
                <a:cs typeface="+mn-cs"/>
              </a:rPr>
              <a:t>deleting the information automatically stored to your device</a:t>
            </a:r>
            <a:r>
              <a:rPr lang="en-US" sz="1200" b="0" i="0" kern="1200" dirty="0">
                <a:solidFill>
                  <a:schemeClr val="tx1"/>
                </a:solidFill>
                <a:effectLst/>
                <a:latin typeface="Roboto Regular" charset="0"/>
                <a:ea typeface="+mn-ea"/>
                <a:cs typeface="+mn-cs"/>
              </a:rPr>
              <a:t>. You might do this if you are strapped for space on your device or if you've noticed it's performing slower than usual.</a:t>
            </a:r>
          </a:p>
          <a:p>
            <a:r>
              <a:rPr lang="en-US" sz="1200" b="0" i="0" kern="1200" dirty="0">
                <a:solidFill>
                  <a:schemeClr val="tx1"/>
                </a:solidFill>
                <a:effectLst/>
                <a:latin typeface="Roboto Regular" charset="0"/>
                <a:ea typeface="+mn-ea"/>
                <a:cs typeface="+mn-cs"/>
              </a:rPr>
              <a:t>The cache remembers parts of pages, like images, to help them open faster during your next visit. After you clear cache some settings on sites get deleted. For example, if you were signed in, you’ll need to sign in again. If you were working on a form but haven’t synced, it will be deleted. </a:t>
            </a:r>
          </a:p>
          <a:p>
            <a:endParaRPr lang="en-US" dirty="0"/>
          </a:p>
        </p:txBody>
      </p:sp>
      <p:sp>
        <p:nvSpPr>
          <p:cNvPr id="4" name="Slide Number Placeholder 3"/>
          <p:cNvSpPr>
            <a:spLocks noGrp="1"/>
          </p:cNvSpPr>
          <p:nvPr>
            <p:ph type="sldNum" sz="quarter" idx="5"/>
          </p:nvPr>
        </p:nvSpPr>
        <p:spPr/>
        <p:txBody>
          <a:bodyPr/>
          <a:lstStyle/>
          <a:p>
            <a:pPr>
              <a:defRPr/>
            </a:pPr>
            <a:fld id="{72B7ECE2-3460-BD48-8EC9-576F2B9D0622}" type="slidenum">
              <a:rPr lang="en-US" smtClean="0"/>
              <a:pPr>
                <a:defRPr/>
              </a:pPr>
              <a:t>8</a:t>
            </a:fld>
            <a:endParaRPr lang="en-US" dirty="0"/>
          </a:p>
        </p:txBody>
      </p:sp>
    </p:spTree>
    <p:extLst>
      <p:ext uri="{BB962C8B-B14F-4D97-AF65-F5344CB8AC3E}">
        <p14:creationId xmlns:p14="http://schemas.microsoft.com/office/powerpoint/2010/main" val="157034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ctr"/>
            <a:endParaRPr lang="en-US" dirty="0"/>
          </a:p>
        </p:txBody>
      </p:sp>
      <p:sp>
        <p:nvSpPr>
          <p:cNvPr id="4" name="Slide Number Placeholder 3"/>
          <p:cNvSpPr>
            <a:spLocks noGrp="1"/>
          </p:cNvSpPr>
          <p:nvPr>
            <p:ph type="sldNum" sz="quarter" idx="5"/>
          </p:nvPr>
        </p:nvSpPr>
        <p:spPr/>
        <p:txBody>
          <a:bodyPr/>
          <a:lstStyle/>
          <a:p>
            <a:pPr>
              <a:defRPr/>
            </a:pPr>
            <a:fld id="{72B7ECE2-3460-BD48-8EC9-576F2B9D0622}" type="slidenum">
              <a:rPr lang="en-US" smtClean="0"/>
              <a:pPr>
                <a:defRPr/>
              </a:pPr>
              <a:t>9</a:t>
            </a:fld>
            <a:endParaRPr lang="en-US" dirty="0"/>
          </a:p>
        </p:txBody>
      </p:sp>
    </p:spTree>
    <p:extLst>
      <p:ext uri="{BB962C8B-B14F-4D97-AF65-F5344CB8AC3E}">
        <p14:creationId xmlns:p14="http://schemas.microsoft.com/office/powerpoint/2010/main" val="345054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ctr"/>
            <a:endParaRPr lang="en-US" dirty="0"/>
          </a:p>
        </p:txBody>
      </p:sp>
      <p:sp>
        <p:nvSpPr>
          <p:cNvPr id="4" name="Slide Number Placeholder 3"/>
          <p:cNvSpPr>
            <a:spLocks noGrp="1"/>
          </p:cNvSpPr>
          <p:nvPr>
            <p:ph type="sldNum" sz="quarter" idx="5"/>
          </p:nvPr>
        </p:nvSpPr>
        <p:spPr/>
        <p:txBody>
          <a:bodyPr/>
          <a:lstStyle/>
          <a:p>
            <a:pPr>
              <a:defRPr/>
            </a:pPr>
            <a:fld id="{72B7ECE2-3460-BD48-8EC9-576F2B9D0622}" type="slidenum">
              <a:rPr lang="en-US" smtClean="0"/>
              <a:pPr>
                <a:defRPr/>
              </a:pPr>
              <a:t>10</a:t>
            </a:fld>
            <a:endParaRPr lang="en-US" dirty="0"/>
          </a:p>
        </p:txBody>
      </p:sp>
    </p:spTree>
    <p:extLst>
      <p:ext uri="{BB962C8B-B14F-4D97-AF65-F5344CB8AC3E}">
        <p14:creationId xmlns:p14="http://schemas.microsoft.com/office/powerpoint/2010/main" val="2359413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200" b="1" i="0" kern="1200" dirty="0">
                <a:solidFill>
                  <a:schemeClr val="tx1"/>
                </a:solidFill>
                <a:effectLst/>
                <a:latin typeface="Roboto Regular" charset="0"/>
                <a:ea typeface="+mn-ea"/>
                <a:cs typeface="+mn-cs"/>
              </a:rPr>
              <a:t>Add a New Form AND Edit an Existing Form.</a:t>
            </a:r>
          </a:p>
          <a:p>
            <a:pPr rtl="0" fontAlgn="ctr"/>
            <a:r>
              <a:rPr lang="en-US" sz="1200" b="1" i="0" kern="1200" dirty="0">
                <a:solidFill>
                  <a:schemeClr val="tx1"/>
                </a:solidFill>
                <a:effectLst/>
                <a:latin typeface="Roboto Regular" charset="0"/>
                <a:ea typeface="+mn-ea"/>
                <a:cs typeface="+mn-cs"/>
              </a:rPr>
              <a:t>Do one Online and the other Offline</a:t>
            </a:r>
          </a:p>
          <a:p>
            <a:pPr rtl="0" fontAlgn="ctr"/>
            <a:endParaRPr lang="en-US" sz="1200" b="0" i="0" kern="1200" dirty="0">
              <a:solidFill>
                <a:schemeClr val="tx1"/>
              </a:solidFill>
              <a:effectLst/>
              <a:latin typeface="Roboto Regular" charset="0"/>
              <a:ea typeface="+mn-ea"/>
              <a:cs typeface="+mn-cs"/>
            </a:endParaRPr>
          </a:p>
          <a:p>
            <a:pPr rtl="0" fontAlgn="ctr"/>
            <a:r>
              <a:rPr lang="en-US" sz="1200" b="0" i="0" kern="1200" dirty="0">
                <a:solidFill>
                  <a:schemeClr val="tx1"/>
                </a:solidFill>
                <a:effectLst/>
                <a:latin typeface="Roboto Regular" charset="0"/>
                <a:ea typeface="+mn-ea"/>
                <a:cs typeface="+mn-cs"/>
              </a:rPr>
              <a:t>Log in: </a:t>
            </a:r>
            <a:r>
              <a:rPr lang="en-US" sz="1200" b="0" i="0" kern="1200" dirty="0">
                <a:solidFill>
                  <a:schemeClr val="tx1"/>
                </a:solidFill>
                <a:effectLst/>
                <a:latin typeface="Roboto Regular" charset="0"/>
                <a:ea typeface="+mn-ea"/>
                <a:cs typeface="+mn-cs"/>
                <a:hlinkClick r:id="rId3"/>
              </a:rPr>
              <a:t>https://ltssbhtr1.mediware.com/flecirts-sandbox-assessments/</a:t>
            </a:r>
            <a:endParaRPr lang="en-US" sz="1200" b="0" i="0" kern="1200" dirty="0">
              <a:solidFill>
                <a:schemeClr val="tx1"/>
              </a:solidFill>
              <a:effectLst/>
              <a:latin typeface="Roboto Regular" charset="0"/>
              <a:ea typeface="+mn-ea"/>
              <a:cs typeface="+mn-cs"/>
            </a:endParaRPr>
          </a:p>
          <a:p>
            <a:r>
              <a:rPr lang="en-US" sz="1200" kern="1200" dirty="0">
                <a:solidFill>
                  <a:schemeClr val="tx1"/>
                </a:solidFill>
                <a:effectLst/>
                <a:latin typeface="Roboto Regular" charset="0"/>
                <a:ea typeface="+mn-ea"/>
                <a:cs typeface="+mn-cs"/>
              </a:rPr>
              <a:t>Use Sandbox credentials</a:t>
            </a:r>
          </a:p>
          <a:p>
            <a:r>
              <a:rPr lang="en-US" sz="1200" kern="1200" dirty="0">
                <a:solidFill>
                  <a:schemeClr val="tx1"/>
                </a:solidFill>
                <a:effectLst/>
                <a:latin typeface="Roboto Regular" charset="0"/>
                <a:ea typeface="+mn-ea"/>
                <a:cs typeface="+mn-cs"/>
              </a:rPr>
              <a:t>---first log in can take a bit of time. Subsequent ones will be faster.</a:t>
            </a:r>
          </a:p>
          <a:p>
            <a:r>
              <a:rPr lang="en-US" sz="1200" kern="1200" dirty="0">
                <a:solidFill>
                  <a:schemeClr val="tx1"/>
                </a:solidFill>
                <a:effectLst/>
                <a:latin typeface="Roboto Regular" charset="0"/>
                <a:ea typeface="+mn-ea"/>
                <a:cs typeface="+mn-cs"/>
              </a:rPr>
              <a:t> </a:t>
            </a:r>
          </a:p>
          <a:p>
            <a:pPr rtl="0" fontAlgn="ctr"/>
            <a:r>
              <a:rPr lang="en-US" sz="1200" b="0" i="0" kern="1200" dirty="0">
                <a:solidFill>
                  <a:schemeClr val="tx1"/>
                </a:solidFill>
                <a:effectLst/>
                <a:latin typeface="Roboto Regular" charset="0"/>
                <a:ea typeface="+mn-ea"/>
                <a:cs typeface="+mn-cs"/>
              </a:rPr>
              <a:t>Search for and Download clients</a:t>
            </a:r>
          </a:p>
          <a:p>
            <a:pPr rtl="0" fontAlgn="ctr"/>
            <a:r>
              <a:rPr lang="en-US" sz="1200" kern="1200" dirty="0">
                <a:solidFill>
                  <a:schemeClr val="tx1"/>
                </a:solidFill>
                <a:effectLst/>
                <a:latin typeface="Roboto Regular" charset="0"/>
                <a:ea typeface="+mn-ea"/>
                <a:cs typeface="+mn-cs"/>
              </a:rPr>
              <a:t>Can search by ID, Name, SSN, DOB, Medicaid ID</a:t>
            </a:r>
          </a:p>
          <a:p>
            <a:pPr lvl="1" rtl="0" fontAlgn="ctr"/>
            <a:r>
              <a:rPr lang="en-US" sz="1200" kern="1200" dirty="0">
                <a:solidFill>
                  <a:schemeClr val="tx1"/>
                </a:solidFill>
                <a:effectLst/>
                <a:latin typeface="Roboto Regular" charset="0"/>
                <a:ea typeface="+mn-ea"/>
                <a:cs typeface="+mn-cs"/>
              </a:rPr>
              <a:t>1412768&gt; Make available offline</a:t>
            </a:r>
          </a:p>
          <a:p>
            <a:r>
              <a:rPr lang="en-US" sz="1200" kern="1200" dirty="0">
                <a:solidFill>
                  <a:schemeClr val="tx1"/>
                </a:solidFill>
                <a:effectLst/>
                <a:latin typeface="Roboto Regular" charset="0"/>
                <a:ea typeface="+mn-ea"/>
                <a:cs typeface="+mn-cs"/>
              </a:rPr>
              <a:t> </a:t>
            </a:r>
          </a:p>
          <a:p>
            <a:pPr rtl="0" fontAlgn="ctr"/>
            <a:r>
              <a:rPr lang="en-US" sz="1200" b="0" i="0" kern="1200" dirty="0">
                <a:solidFill>
                  <a:schemeClr val="tx1"/>
                </a:solidFill>
                <a:effectLst/>
                <a:latin typeface="Roboto Regular" charset="0"/>
                <a:ea typeface="+mn-ea"/>
                <a:cs typeface="+mn-cs"/>
              </a:rPr>
              <a:t>Downloaded tab:</a:t>
            </a:r>
          </a:p>
          <a:p>
            <a:pPr lvl="1" rtl="0" fontAlgn="ctr"/>
            <a:r>
              <a:rPr lang="en-US" sz="1200" b="0" i="0" kern="1200" dirty="0">
                <a:solidFill>
                  <a:schemeClr val="tx1"/>
                </a:solidFill>
                <a:effectLst/>
                <a:latin typeface="Roboto Regular" charset="0"/>
                <a:ea typeface="+mn-ea"/>
                <a:cs typeface="+mn-cs"/>
              </a:rPr>
              <a:t>Michele Apple: just downloaded</a:t>
            </a:r>
          </a:p>
          <a:p>
            <a:pPr lvl="1" rtl="0" fontAlgn="ctr"/>
            <a:r>
              <a:rPr lang="en-US" sz="1200" b="0" i="0" kern="1200" dirty="0">
                <a:solidFill>
                  <a:schemeClr val="tx1"/>
                </a:solidFill>
                <a:effectLst/>
                <a:latin typeface="Roboto Regular" charset="0"/>
                <a:ea typeface="+mn-ea"/>
                <a:cs typeface="+mn-cs"/>
              </a:rPr>
              <a:t>Laura Gilchrist: downloaded earlier</a:t>
            </a:r>
          </a:p>
          <a:p>
            <a:r>
              <a:rPr lang="en-US" sz="1200" kern="1200" dirty="0">
                <a:solidFill>
                  <a:schemeClr val="tx1"/>
                </a:solidFill>
                <a:effectLst/>
                <a:latin typeface="Roboto Regular" charset="0"/>
                <a:ea typeface="+mn-ea"/>
                <a:cs typeface="+mn-cs"/>
              </a:rPr>
              <a:t> </a:t>
            </a:r>
          </a:p>
          <a:p>
            <a:pPr rtl="0" fontAlgn="ctr"/>
            <a:r>
              <a:rPr lang="en-US" sz="1200" b="0" i="0" kern="1200" dirty="0">
                <a:solidFill>
                  <a:schemeClr val="tx1"/>
                </a:solidFill>
                <a:effectLst/>
                <a:latin typeface="Roboto Regular" charset="0"/>
                <a:ea typeface="+mn-ea"/>
                <a:cs typeface="+mn-cs"/>
              </a:rPr>
              <a:t>Go Offline</a:t>
            </a:r>
          </a:p>
          <a:p>
            <a:r>
              <a:rPr lang="en-US" sz="1200" kern="1200" dirty="0">
                <a:solidFill>
                  <a:schemeClr val="tx1"/>
                </a:solidFill>
                <a:effectLst/>
                <a:latin typeface="Roboto Regular" charset="0"/>
                <a:ea typeface="+mn-ea"/>
                <a:cs typeface="+mn-cs"/>
              </a:rPr>
              <a:t> </a:t>
            </a:r>
          </a:p>
          <a:p>
            <a:pPr rtl="0" fontAlgn="ctr"/>
            <a:r>
              <a:rPr lang="en-US" sz="1200" b="0" i="0" kern="1200" dirty="0">
                <a:solidFill>
                  <a:schemeClr val="tx1"/>
                </a:solidFill>
                <a:effectLst/>
                <a:latin typeface="Roboto Regular" charset="0"/>
                <a:ea typeface="+mn-ea"/>
                <a:cs typeface="+mn-cs"/>
              </a:rPr>
              <a:t>Edit Existing. Click OPEN from the name list.</a:t>
            </a:r>
          </a:p>
          <a:p>
            <a:pPr lvl="1" rtl="0" fontAlgn="ctr"/>
            <a:r>
              <a:rPr lang="en-US" sz="1200" b="0" i="0" kern="1200" dirty="0">
                <a:solidFill>
                  <a:schemeClr val="tx1"/>
                </a:solidFill>
                <a:effectLst/>
                <a:latin typeface="Roboto Regular" charset="0"/>
                <a:ea typeface="+mn-ea"/>
                <a:cs typeface="+mn-cs"/>
              </a:rPr>
              <a:t>Laura Gilchrist &gt; existing 701A</a:t>
            </a:r>
          </a:p>
          <a:p>
            <a:r>
              <a:rPr lang="en-US" sz="1200" kern="1200" dirty="0">
                <a:solidFill>
                  <a:schemeClr val="tx1"/>
                </a:solidFill>
                <a:effectLst/>
                <a:latin typeface="Roboto Regular" charset="0"/>
                <a:ea typeface="+mn-ea"/>
                <a:cs typeface="+mn-cs"/>
              </a:rPr>
              <a:t> </a:t>
            </a:r>
          </a:p>
          <a:p>
            <a:pPr rtl="0" fontAlgn="ctr"/>
            <a:r>
              <a:rPr lang="en-US" sz="1200" b="0" i="0" kern="1200" dirty="0">
                <a:solidFill>
                  <a:schemeClr val="tx1"/>
                </a:solidFill>
                <a:effectLst/>
                <a:latin typeface="Roboto Regular" charset="0"/>
                <a:ea typeface="+mn-ea"/>
                <a:cs typeface="+mn-cs"/>
              </a:rPr>
              <a:t>Update some questions. </a:t>
            </a:r>
          </a:p>
          <a:p>
            <a:r>
              <a:rPr lang="en-US" sz="1200" kern="1200" dirty="0">
                <a:solidFill>
                  <a:schemeClr val="tx1"/>
                </a:solidFill>
                <a:effectLst/>
                <a:latin typeface="Roboto Regular" charset="0"/>
                <a:ea typeface="+mn-ea"/>
                <a:cs typeface="+mn-cs"/>
              </a:rPr>
              <a:t> </a:t>
            </a:r>
          </a:p>
          <a:p>
            <a:pPr rtl="0" fontAlgn="ctr"/>
            <a:r>
              <a:rPr lang="en-US" sz="1200" b="0" i="0" kern="1200" dirty="0">
                <a:solidFill>
                  <a:schemeClr val="tx1"/>
                </a:solidFill>
                <a:effectLst/>
                <a:latin typeface="Roboto Regular" charset="0"/>
                <a:ea typeface="+mn-ea"/>
                <a:cs typeface="+mn-cs"/>
              </a:rPr>
              <a:t>Click Details to return to the header info.</a:t>
            </a:r>
          </a:p>
          <a:p>
            <a:r>
              <a:rPr lang="en-US" sz="1200" kern="1200" dirty="0">
                <a:solidFill>
                  <a:schemeClr val="tx1"/>
                </a:solidFill>
                <a:effectLst/>
                <a:latin typeface="Roboto Regular" charset="0"/>
                <a:ea typeface="+mn-ea"/>
                <a:cs typeface="+mn-cs"/>
              </a:rPr>
              <a:t> </a:t>
            </a:r>
          </a:p>
          <a:p>
            <a:pPr rtl="0" fontAlgn="ctr"/>
            <a:r>
              <a:rPr lang="en-US" sz="1200" b="0" i="0" kern="1200" dirty="0">
                <a:solidFill>
                  <a:schemeClr val="tx1"/>
                </a:solidFill>
                <a:effectLst/>
                <a:latin typeface="Roboto Regular" charset="0"/>
                <a:ea typeface="+mn-ea"/>
                <a:cs typeface="+mn-cs"/>
              </a:rPr>
              <a:t>Save &gt; Saved to </a:t>
            </a:r>
            <a:r>
              <a:rPr lang="en-US" sz="1200" b="0" i="0" u="sng" kern="1200" dirty="0">
                <a:solidFill>
                  <a:schemeClr val="tx1"/>
                </a:solidFill>
                <a:effectLst/>
                <a:latin typeface="Roboto Regular" charset="0"/>
                <a:ea typeface="+mn-ea"/>
                <a:cs typeface="+mn-cs"/>
              </a:rPr>
              <a:t>device</a:t>
            </a:r>
            <a:r>
              <a:rPr lang="en-US" sz="1200" b="0" i="0" kern="1200" dirty="0">
                <a:solidFill>
                  <a:schemeClr val="tx1"/>
                </a:solidFill>
                <a:effectLst/>
                <a:latin typeface="Roboto Regular" charset="0"/>
                <a:ea typeface="+mn-ea"/>
                <a:cs typeface="+mn-cs"/>
              </a:rPr>
              <a:t> message displays.  </a:t>
            </a:r>
          </a:p>
          <a:p>
            <a:r>
              <a:rPr lang="en-US" sz="1200" kern="1200" dirty="0">
                <a:solidFill>
                  <a:schemeClr val="tx1"/>
                </a:solidFill>
                <a:effectLst/>
                <a:latin typeface="Roboto Regular" charset="0"/>
                <a:ea typeface="+mn-ea"/>
                <a:cs typeface="+mn-cs"/>
              </a:rPr>
              <a:t> </a:t>
            </a:r>
          </a:p>
          <a:p>
            <a:pPr rtl="0" fontAlgn="ctr"/>
            <a:r>
              <a:rPr lang="en-US" sz="1200" b="0" i="0" kern="1200" dirty="0">
                <a:solidFill>
                  <a:schemeClr val="tx1"/>
                </a:solidFill>
                <a:effectLst/>
                <a:latin typeface="Roboto Regular" charset="0"/>
                <a:ea typeface="+mn-ea"/>
                <a:cs typeface="+mn-cs"/>
              </a:rPr>
              <a:t>Notification tab shows assessment that has not been synchronized</a:t>
            </a:r>
          </a:p>
          <a:p>
            <a:r>
              <a:rPr lang="en-US" sz="1200" kern="1200" dirty="0">
                <a:solidFill>
                  <a:schemeClr val="tx1"/>
                </a:solidFill>
                <a:effectLst/>
                <a:latin typeface="Roboto Regular" charset="0"/>
                <a:ea typeface="+mn-ea"/>
                <a:cs typeface="+mn-cs"/>
              </a:rPr>
              <a:t> </a:t>
            </a:r>
          </a:p>
          <a:p>
            <a:pPr rtl="0" fontAlgn="ctr"/>
            <a:r>
              <a:rPr lang="en-US" sz="1200" b="0" i="0" kern="1200" dirty="0">
                <a:solidFill>
                  <a:schemeClr val="tx1"/>
                </a:solidFill>
                <a:effectLst/>
                <a:latin typeface="Roboto Regular" charset="0"/>
                <a:ea typeface="+mn-ea"/>
                <a:cs typeface="+mn-cs"/>
              </a:rPr>
              <a:t>Go Online</a:t>
            </a:r>
          </a:p>
          <a:p>
            <a:r>
              <a:rPr lang="en-US" sz="1200" kern="1200" dirty="0">
                <a:solidFill>
                  <a:schemeClr val="tx1"/>
                </a:solidFill>
                <a:effectLst/>
                <a:latin typeface="Roboto Regular" charset="0"/>
                <a:ea typeface="+mn-ea"/>
                <a:cs typeface="+mn-cs"/>
              </a:rPr>
              <a:t> </a:t>
            </a:r>
          </a:p>
          <a:p>
            <a:pPr rtl="0" fontAlgn="ctr"/>
            <a:r>
              <a:rPr lang="en-US" sz="1200" b="0" i="0" kern="1200" dirty="0">
                <a:solidFill>
                  <a:schemeClr val="tx1"/>
                </a:solidFill>
                <a:effectLst/>
                <a:latin typeface="Roboto Regular" charset="0"/>
                <a:ea typeface="+mn-ea"/>
                <a:cs typeface="+mn-cs"/>
              </a:rPr>
              <a:t>Add New</a:t>
            </a:r>
          </a:p>
          <a:p>
            <a:pPr lvl="1" rtl="0" fontAlgn="ctr"/>
            <a:r>
              <a:rPr lang="en-US" sz="1200" b="0" i="0" kern="1200" dirty="0">
                <a:solidFill>
                  <a:schemeClr val="tx1"/>
                </a:solidFill>
                <a:effectLst/>
                <a:latin typeface="Roboto Regular" charset="0"/>
                <a:ea typeface="+mn-ea"/>
                <a:cs typeface="+mn-cs"/>
              </a:rPr>
              <a:t>Michelle Apple &gt; New 701B. </a:t>
            </a:r>
          </a:p>
          <a:p>
            <a:r>
              <a:rPr lang="en-US" sz="1200" kern="1200" dirty="0">
                <a:solidFill>
                  <a:schemeClr val="tx1"/>
                </a:solidFill>
                <a:effectLst/>
                <a:latin typeface="Roboto Regular" charset="0"/>
                <a:ea typeface="+mn-ea"/>
                <a:cs typeface="+mn-cs"/>
              </a:rPr>
              <a:t> </a:t>
            </a:r>
          </a:p>
          <a:p>
            <a:pPr rtl="0" fontAlgn="ctr"/>
            <a:r>
              <a:rPr lang="en-US" sz="1200" b="0" i="0" kern="1200" dirty="0">
                <a:solidFill>
                  <a:schemeClr val="tx1"/>
                </a:solidFill>
                <a:effectLst/>
                <a:latin typeface="Roboto Regular" charset="0"/>
                <a:ea typeface="+mn-ea"/>
                <a:cs typeface="+mn-cs"/>
              </a:rPr>
              <a:t>Show how can Open existing and Select Copy to create a new one. Can do this online or offline. </a:t>
            </a:r>
          </a:p>
          <a:p>
            <a:r>
              <a:rPr lang="en-US" sz="1200" kern="1200" dirty="0">
                <a:solidFill>
                  <a:schemeClr val="tx1"/>
                </a:solidFill>
                <a:effectLst/>
                <a:latin typeface="Roboto Regular" charset="0"/>
                <a:ea typeface="+mn-ea"/>
                <a:cs typeface="+mn-cs"/>
              </a:rPr>
              <a:t> </a:t>
            </a:r>
          </a:p>
          <a:p>
            <a:pPr rtl="0" fontAlgn="ctr"/>
            <a:r>
              <a:rPr lang="en-US" sz="1200" b="0" i="0" kern="1200" dirty="0">
                <a:solidFill>
                  <a:schemeClr val="tx1"/>
                </a:solidFill>
                <a:effectLst/>
                <a:latin typeface="Roboto Regular" charset="0"/>
                <a:ea typeface="+mn-ea"/>
                <a:cs typeface="+mn-cs"/>
              </a:rPr>
              <a:t>Answer some questions. Save &gt; Saved to </a:t>
            </a:r>
            <a:r>
              <a:rPr lang="en-US" sz="1200" b="0" i="0" u="sng" kern="1200" dirty="0">
                <a:solidFill>
                  <a:schemeClr val="tx1"/>
                </a:solidFill>
                <a:effectLst/>
                <a:latin typeface="Roboto Regular" charset="0"/>
                <a:ea typeface="+mn-ea"/>
                <a:cs typeface="+mn-cs"/>
              </a:rPr>
              <a:t>database</a:t>
            </a:r>
            <a:r>
              <a:rPr lang="en-US" sz="1200" b="0" i="0" kern="1200" dirty="0">
                <a:solidFill>
                  <a:schemeClr val="tx1"/>
                </a:solidFill>
                <a:effectLst/>
                <a:latin typeface="Roboto Regular" charset="0"/>
                <a:ea typeface="+mn-ea"/>
                <a:cs typeface="+mn-cs"/>
              </a:rPr>
              <a:t> message displays.</a:t>
            </a:r>
          </a:p>
          <a:p>
            <a:r>
              <a:rPr lang="en-US" sz="1200" kern="1200" dirty="0">
                <a:solidFill>
                  <a:schemeClr val="tx1"/>
                </a:solidFill>
                <a:effectLst/>
                <a:latin typeface="Roboto Regular" charset="0"/>
                <a:ea typeface="+mn-ea"/>
                <a:cs typeface="+mn-cs"/>
              </a:rPr>
              <a:t> </a:t>
            </a:r>
          </a:p>
          <a:p>
            <a:pPr rtl="0" fontAlgn="ctr"/>
            <a:r>
              <a:rPr lang="en-US" sz="1200" b="0" i="0" kern="1200" dirty="0">
                <a:solidFill>
                  <a:schemeClr val="tx1"/>
                </a:solidFill>
                <a:effectLst/>
                <a:latin typeface="Roboto Regular" charset="0"/>
                <a:ea typeface="+mn-ea"/>
                <a:cs typeface="+mn-cs"/>
              </a:rPr>
              <a:t>Log into eCIRTS &gt; 1412768  &gt; Forms &gt; See 701B</a:t>
            </a:r>
          </a:p>
          <a:p>
            <a:r>
              <a:rPr lang="en-US" sz="1200" kern="1200" dirty="0">
                <a:solidFill>
                  <a:schemeClr val="tx1"/>
                </a:solidFill>
                <a:effectLst/>
                <a:latin typeface="Roboto Regular" charset="0"/>
                <a:ea typeface="+mn-ea"/>
                <a:cs typeface="+mn-cs"/>
              </a:rPr>
              <a:t> </a:t>
            </a:r>
          </a:p>
          <a:p>
            <a:pPr rtl="0" fontAlgn="ctr"/>
            <a:r>
              <a:rPr lang="en-US" sz="1200" b="0" i="0" kern="1200" dirty="0">
                <a:solidFill>
                  <a:schemeClr val="tx1"/>
                </a:solidFill>
                <a:effectLst/>
                <a:latin typeface="Roboto Regular" charset="0"/>
                <a:ea typeface="+mn-ea"/>
                <a:cs typeface="+mn-cs"/>
              </a:rPr>
              <a:t>Return to Mobile Assessment: Notifications queue</a:t>
            </a:r>
          </a:p>
          <a:p>
            <a:pPr lvl="1" rtl="0" fontAlgn="ctr"/>
            <a:r>
              <a:rPr lang="en-US" sz="1200" b="0" i="0" kern="1200" dirty="0">
                <a:solidFill>
                  <a:schemeClr val="tx1"/>
                </a:solidFill>
                <a:effectLst/>
                <a:latin typeface="Roboto Regular" charset="0"/>
                <a:ea typeface="+mn-ea"/>
                <a:cs typeface="+mn-cs"/>
              </a:rPr>
              <a:t>Michelle Apple not in Notifications queue.  </a:t>
            </a:r>
          </a:p>
          <a:p>
            <a:pPr lvl="1" rtl="0" fontAlgn="ctr"/>
            <a:r>
              <a:rPr lang="en-US" sz="1200" b="0" i="0" kern="1200" dirty="0">
                <a:solidFill>
                  <a:schemeClr val="tx1"/>
                </a:solidFill>
                <a:effectLst/>
                <a:latin typeface="Roboto Regular" charset="0"/>
                <a:ea typeface="+mn-ea"/>
                <a:cs typeface="+mn-cs"/>
              </a:rPr>
              <a:t>Laura Gilchrist from earlier is.</a:t>
            </a:r>
          </a:p>
          <a:p>
            <a:r>
              <a:rPr lang="en-US" sz="1200" kern="1200" dirty="0">
                <a:solidFill>
                  <a:schemeClr val="tx1"/>
                </a:solidFill>
                <a:effectLst/>
                <a:latin typeface="Roboto Regular" charset="0"/>
                <a:ea typeface="+mn-ea"/>
                <a:cs typeface="+mn-cs"/>
              </a:rPr>
              <a:t> </a:t>
            </a:r>
          </a:p>
          <a:p>
            <a:pPr rtl="0" fontAlgn="ctr"/>
            <a:r>
              <a:rPr lang="en-US" sz="1200" b="0" i="0" kern="1200" dirty="0">
                <a:solidFill>
                  <a:schemeClr val="tx1"/>
                </a:solidFill>
                <a:effectLst/>
                <a:latin typeface="Roboto Regular" charset="0"/>
                <a:ea typeface="+mn-ea"/>
                <a:cs typeface="+mn-cs"/>
              </a:rPr>
              <a:t>Sync Laura Gilchrist 701A</a:t>
            </a:r>
          </a:p>
          <a:p>
            <a:r>
              <a:rPr lang="en-US" sz="1200" kern="1200" dirty="0">
                <a:solidFill>
                  <a:schemeClr val="tx1"/>
                </a:solidFill>
                <a:effectLst/>
                <a:latin typeface="Roboto Regular" charset="0"/>
                <a:ea typeface="+mn-ea"/>
                <a:cs typeface="+mn-cs"/>
              </a:rPr>
              <a:t> </a:t>
            </a:r>
          </a:p>
          <a:p>
            <a:pPr rtl="0" fontAlgn="ctr"/>
            <a:r>
              <a:rPr lang="en-US" sz="1200" b="0" i="0" kern="1200" dirty="0">
                <a:solidFill>
                  <a:schemeClr val="tx1"/>
                </a:solidFill>
                <a:effectLst/>
                <a:latin typeface="Roboto Regular" charset="0"/>
                <a:ea typeface="+mn-ea"/>
                <a:cs typeface="+mn-cs"/>
              </a:rPr>
              <a:t>eCIRTS &gt; 550272&gt; Forms &gt; See 701A</a:t>
            </a:r>
          </a:p>
          <a:p>
            <a:pPr rtl="0" fontAlgn="ctr"/>
            <a:endParaRPr lang="en-US" sz="1200" b="0" i="0" kern="1200" dirty="0">
              <a:solidFill>
                <a:schemeClr val="tx1"/>
              </a:solidFill>
              <a:effectLst/>
              <a:latin typeface="Roboto Regular"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72B7ECE2-3460-BD48-8EC9-576F2B9D0622}" type="slidenum">
              <a:rPr lang="en-US" smtClean="0"/>
              <a:pPr>
                <a:defRPr/>
              </a:pPr>
              <a:t>12</a:t>
            </a:fld>
            <a:endParaRPr lang="en-US" dirty="0"/>
          </a:p>
        </p:txBody>
      </p:sp>
    </p:spTree>
    <p:extLst>
      <p:ext uri="{BB962C8B-B14F-4D97-AF65-F5344CB8AC3E}">
        <p14:creationId xmlns:p14="http://schemas.microsoft.com/office/powerpoint/2010/main" val="466271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Intro slide white backgroud">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3375" y="1871663"/>
            <a:ext cx="6445250" cy="223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132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white background">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EAE7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sp>
        <p:nvSpPr>
          <p:cNvPr id="2" name="Title 1"/>
          <p:cNvSpPr>
            <a:spLocks noGrp="1"/>
          </p:cNvSpPr>
          <p:nvPr>
            <p:ph type="title" hasCustomPrompt="1"/>
          </p:nvPr>
        </p:nvSpPr>
        <p:spPr>
          <a:xfrm>
            <a:off x="384174" y="2852928"/>
            <a:ext cx="11426825" cy="2209063"/>
          </a:xfrm>
        </p:spPr>
        <p:txBody>
          <a:bodyPr/>
          <a:lstStyle>
            <a:lvl1pPr>
              <a:defRPr sz="5400">
                <a:solidFill>
                  <a:schemeClr val="tx1"/>
                </a:solidFill>
              </a:defRPr>
            </a:lvl1pPr>
          </a:lstStyle>
          <a:p>
            <a:r>
              <a:rPr lang="en-US" dirty="0"/>
              <a:t>Click to edit Divider title style</a:t>
            </a:r>
          </a:p>
        </p:txBody>
      </p:sp>
      <p:sp>
        <p:nvSpPr>
          <p:cNvPr id="4" name="Date Placeholder 3"/>
          <p:cNvSpPr>
            <a:spLocks noGrp="1"/>
          </p:cNvSpPr>
          <p:nvPr>
            <p:ph type="dt" sz="half" idx="10"/>
          </p:nvPr>
        </p:nvSpPr>
        <p:spPr/>
        <p:txBody>
          <a:bodyPr/>
          <a:lstStyle>
            <a:lvl1pPr>
              <a:defRPr smtClean="0"/>
            </a:lvl1pPr>
          </a:lstStyle>
          <a:p>
            <a:pPr>
              <a:defRPr/>
            </a:pPr>
            <a:fld id="{42697BBE-E1DD-0045-ACFE-77B37EC36756}" type="datetime1">
              <a:rPr lang="en-US"/>
              <a:pPr>
                <a:defRPr/>
              </a:pPr>
              <a:t>8/21/2022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Presentation title</a:t>
            </a:r>
          </a:p>
        </p:txBody>
      </p:sp>
      <p:sp>
        <p:nvSpPr>
          <p:cNvPr id="6" name="Slide Number Placeholder 5"/>
          <p:cNvSpPr>
            <a:spLocks noGrp="1"/>
          </p:cNvSpPr>
          <p:nvPr>
            <p:ph type="sldNum" sz="quarter" idx="12"/>
          </p:nvPr>
        </p:nvSpPr>
        <p:spPr/>
        <p:txBody>
          <a:bodyPr/>
          <a:lstStyle>
            <a:lvl1pPr>
              <a:defRPr/>
            </a:lvl1pPr>
          </a:lstStyle>
          <a:p>
            <a:pPr>
              <a:defRPr/>
            </a:pPr>
            <a:fld id="{297E5968-AC6B-C84E-A22E-2F513A1B0C2E}" type="slidenum">
              <a:rPr lang="en-US"/>
              <a:pPr>
                <a:defRPr/>
              </a:pPr>
              <a:t>‹#›</a:t>
            </a:fld>
            <a:endParaRPr lang="en-US" dirty="0"/>
          </a:p>
        </p:txBody>
      </p:sp>
    </p:spTree>
    <p:extLst>
      <p:ext uri="{BB962C8B-B14F-4D97-AF65-F5344CB8AC3E}">
        <p14:creationId xmlns:p14="http://schemas.microsoft.com/office/powerpoint/2010/main" val="63540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384173" y="457201"/>
            <a:ext cx="11430000" cy="768096"/>
          </a:xfrm>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84172" y="1444625"/>
            <a:ext cx="5574175" cy="4732339"/>
          </a:xfrm>
        </p:spPr>
        <p:txBody>
          <a:bodyPr/>
          <a:lstStyle>
            <a:lvl1pPr marL="176213" indent="-176213">
              <a:buFont typeface="Arial" charset="0"/>
              <a:buChar char="•"/>
              <a:tabLst/>
              <a:defRPr sz="2000"/>
            </a:lvl1pPr>
            <a:lvl2pPr marL="344488" indent="-173038">
              <a:tabLst/>
              <a:defRPr sz="2000"/>
            </a:lvl2pPr>
            <a:lvl3pPr marL="517525" indent="-173038">
              <a:tabLst/>
              <a:defRPr sz="2000"/>
            </a:lvl3pPr>
            <a:lvl4pPr marL="631825" indent="-173038">
              <a:tabLst/>
              <a:defRPr sz="2000"/>
            </a:lvl4pPr>
            <a:lvl5pPr marL="800100" indent="-168275">
              <a:tabLst/>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8178D5E-D44A-CE47-8C1A-8CACAC4A932F}" type="datetime1">
              <a:rPr lang="en-US"/>
              <a:pPr>
                <a:defRPr/>
              </a:pPr>
              <a:t>8/21/2022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Presentation title</a:t>
            </a:r>
          </a:p>
        </p:txBody>
      </p:sp>
      <p:sp>
        <p:nvSpPr>
          <p:cNvPr id="6" name="Slide Number Placeholder 5"/>
          <p:cNvSpPr>
            <a:spLocks noGrp="1"/>
          </p:cNvSpPr>
          <p:nvPr>
            <p:ph type="sldNum" sz="quarter" idx="12"/>
          </p:nvPr>
        </p:nvSpPr>
        <p:spPr/>
        <p:txBody>
          <a:bodyPr/>
          <a:lstStyle>
            <a:lvl1pPr>
              <a:defRPr/>
            </a:lvl1pPr>
          </a:lstStyle>
          <a:p>
            <a:pPr>
              <a:defRPr/>
            </a:pPr>
            <a:fld id="{7DBE329B-2DA4-5E49-9721-C3DD1130E2AA}" type="slidenum">
              <a:rPr lang="en-US"/>
              <a:pPr>
                <a:defRPr/>
              </a:pPr>
              <a:t>‹#›</a:t>
            </a:fld>
            <a:endParaRPr lang="en-US" dirty="0"/>
          </a:p>
        </p:txBody>
      </p:sp>
    </p:spTree>
    <p:extLst>
      <p:ext uri="{BB962C8B-B14F-4D97-AF65-F5344CB8AC3E}">
        <p14:creationId xmlns:p14="http://schemas.microsoft.com/office/powerpoint/2010/main" val="1458998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4" y="457201"/>
            <a:ext cx="11426825" cy="768096"/>
          </a:xfrm>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384174" y="1444625"/>
            <a:ext cx="8569326" cy="4351337"/>
          </a:xfrm>
        </p:spPr>
        <p:txBody>
          <a:bodyPr/>
          <a:lstStyle>
            <a:lvl1pPr marL="171450" indent="-168275">
              <a:spcAft>
                <a:spcPts val="900"/>
              </a:spcAft>
              <a:buFont typeface="Arial" charset="0"/>
              <a:buChar char="•"/>
              <a:tabLst/>
              <a:defRPr/>
            </a:lvl1pPr>
            <a:lvl2pPr>
              <a:spcAft>
                <a:spcPts val="900"/>
              </a:spcAft>
              <a:defRPr/>
            </a:lvl2pPr>
            <a:lvl3pPr>
              <a:spcAft>
                <a:spcPts val="900"/>
              </a:spcAft>
              <a:defRPr/>
            </a:lvl3pPr>
            <a:lvl4pPr>
              <a:spcAft>
                <a:spcPts val="900"/>
              </a:spcAft>
              <a:defRPr/>
            </a:lvl4pPr>
            <a:lvl5pPr>
              <a:spcAft>
                <a:spcPts val="9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8DF4940-332A-F045-A4A8-A2BEDAF2ED6A}" type="datetime1">
              <a:rPr lang="en-US"/>
              <a:pPr>
                <a:defRPr/>
              </a:pPr>
              <a:t>8/21/2022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  Presentation title</a:t>
            </a:r>
          </a:p>
        </p:txBody>
      </p:sp>
      <p:sp>
        <p:nvSpPr>
          <p:cNvPr id="6" name="Slide Number Placeholder 5"/>
          <p:cNvSpPr>
            <a:spLocks noGrp="1"/>
          </p:cNvSpPr>
          <p:nvPr>
            <p:ph type="sldNum" sz="quarter" idx="12"/>
          </p:nvPr>
        </p:nvSpPr>
        <p:spPr/>
        <p:txBody>
          <a:bodyPr/>
          <a:lstStyle>
            <a:lvl1pPr>
              <a:defRPr/>
            </a:lvl1pPr>
          </a:lstStyle>
          <a:p>
            <a:pPr>
              <a:defRPr/>
            </a:pPr>
            <a:fld id="{73F192D4-865F-4541-A234-611037A106C3}" type="slidenum">
              <a:rPr lang="en-US"/>
              <a:pPr>
                <a:defRPr/>
              </a:pPr>
              <a:t>‹#›</a:t>
            </a:fld>
            <a:endParaRPr lang="en-US" dirty="0"/>
          </a:p>
        </p:txBody>
      </p:sp>
    </p:spTree>
    <p:extLst>
      <p:ext uri="{BB962C8B-B14F-4D97-AF65-F5344CB8AC3E}">
        <p14:creationId xmlns:p14="http://schemas.microsoft.com/office/powerpoint/2010/main" val="1412213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3" y="457201"/>
            <a:ext cx="11430000" cy="768096"/>
          </a:xfrm>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84172" y="1444625"/>
            <a:ext cx="5574175" cy="4732340"/>
          </a:xfrm>
        </p:spPr>
        <p:txBody>
          <a:bodyPr/>
          <a:lstStyle>
            <a:lvl1pPr marL="171450" indent="-168275">
              <a:spcAft>
                <a:spcPts val="900"/>
              </a:spcAft>
              <a:buFont typeface="Arial" charset="0"/>
              <a:buChar char="•"/>
              <a:tabLst/>
              <a:defRPr/>
            </a:lvl1pPr>
            <a:lvl2pPr>
              <a:spcAft>
                <a:spcPts val="900"/>
              </a:spcAft>
              <a:defRPr/>
            </a:lvl2pPr>
            <a:lvl3pPr>
              <a:spcAft>
                <a:spcPts val="900"/>
              </a:spcAft>
              <a:defRPr/>
            </a:lvl3pPr>
            <a:lvl4pPr>
              <a:spcAft>
                <a:spcPts val="900"/>
              </a:spcAft>
              <a:defRPr/>
            </a:lvl4pPr>
            <a:lvl5pPr>
              <a:spcAft>
                <a:spcPts val="9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3160" y="1444625"/>
            <a:ext cx="5577840" cy="4732339"/>
          </a:xfrm>
        </p:spPr>
        <p:txBody>
          <a:bodyPr/>
          <a:lstStyle>
            <a:lvl1pPr marL="171450" indent="-168275">
              <a:spcAft>
                <a:spcPts val="900"/>
              </a:spcAft>
              <a:buFont typeface="Arial" charset="0"/>
              <a:buChar char="•"/>
              <a:tabLst/>
              <a:defRPr/>
            </a:lvl1pPr>
            <a:lvl2pPr>
              <a:spcAft>
                <a:spcPts val="900"/>
              </a:spcAft>
              <a:defRPr/>
            </a:lvl2pPr>
            <a:lvl3pPr>
              <a:spcAft>
                <a:spcPts val="900"/>
              </a:spcAft>
              <a:defRPr/>
            </a:lvl3pPr>
            <a:lvl4pPr>
              <a:spcAft>
                <a:spcPts val="900"/>
              </a:spcAft>
              <a:defRPr/>
            </a:lvl4pPr>
            <a:lvl5pPr>
              <a:spcAft>
                <a:spcPts val="9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5C627F6-70DB-B941-BD53-BBD55A80796F}" type="datetime1">
              <a:rPr lang="en-US"/>
              <a:pPr>
                <a:defRPr/>
              </a:pPr>
              <a:t>8/21/2022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Presentation title</a:t>
            </a:r>
          </a:p>
        </p:txBody>
      </p:sp>
      <p:sp>
        <p:nvSpPr>
          <p:cNvPr id="7" name="Slide Number Placeholder 5"/>
          <p:cNvSpPr>
            <a:spLocks noGrp="1"/>
          </p:cNvSpPr>
          <p:nvPr>
            <p:ph type="sldNum" sz="quarter" idx="12"/>
          </p:nvPr>
        </p:nvSpPr>
        <p:spPr/>
        <p:txBody>
          <a:bodyPr/>
          <a:lstStyle>
            <a:lvl1pPr>
              <a:defRPr/>
            </a:lvl1pPr>
          </a:lstStyle>
          <a:p>
            <a:pPr>
              <a:defRPr/>
            </a:pPr>
            <a:fld id="{8F62DC33-C7EE-3340-978F-85C027092AE7}" type="slidenum">
              <a:rPr lang="en-US"/>
              <a:pPr>
                <a:defRPr/>
              </a:pPr>
              <a:t>‹#›</a:t>
            </a:fld>
            <a:endParaRPr lang="en-US" dirty="0"/>
          </a:p>
        </p:txBody>
      </p:sp>
    </p:spTree>
    <p:extLst>
      <p:ext uri="{BB962C8B-B14F-4D97-AF65-F5344CB8AC3E}">
        <p14:creationId xmlns:p14="http://schemas.microsoft.com/office/powerpoint/2010/main" val="1088338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gn-off">
    <p:spTree>
      <p:nvGrpSpPr>
        <p:cNvPr id="1" name=""/>
        <p:cNvGrpSpPr/>
        <p:nvPr/>
      </p:nvGrpSpPr>
      <p:grpSpPr>
        <a:xfrm>
          <a:off x="0" y="0"/>
          <a:ext cx="0" cy="0"/>
          <a:chOff x="0" y="0"/>
          <a:chExt cx="0" cy="0"/>
        </a:xfrm>
      </p:grpSpPr>
      <p:sp>
        <p:nvSpPr>
          <p:cNvPr id="2" name="Title 1"/>
          <p:cNvSpPr>
            <a:spLocks noGrp="1"/>
          </p:cNvSpPr>
          <p:nvPr>
            <p:ph type="title"/>
          </p:nvPr>
        </p:nvSpPr>
        <p:spPr>
          <a:xfrm>
            <a:off x="384174" y="2852928"/>
            <a:ext cx="11426825" cy="877000"/>
          </a:xfrm>
        </p:spPr>
        <p:txBody>
          <a:bodyPr/>
          <a:lstStyle>
            <a:lvl1pPr>
              <a:defRPr sz="5400">
                <a:solidFill>
                  <a:schemeClr val="tx1"/>
                </a:solidFill>
              </a:defRPr>
            </a:lvl1pPr>
          </a:lstStyle>
          <a:p>
            <a:r>
              <a:rPr lang="en-US"/>
              <a:t>Click to edit Master title style</a:t>
            </a:r>
            <a:endParaRPr lang="en-US" dirty="0"/>
          </a:p>
        </p:txBody>
      </p:sp>
      <p:sp>
        <p:nvSpPr>
          <p:cNvPr id="4" name="Text Placeholder 3"/>
          <p:cNvSpPr>
            <a:spLocks noGrp="1"/>
          </p:cNvSpPr>
          <p:nvPr>
            <p:ph type="body" sz="quarter" idx="13"/>
          </p:nvPr>
        </p:nvSpPr>
        <p:spPr>
          <a:xfrm>
            <a:off x="384174" y="4161011"/>
            <a:ext cx="5711826" cy="1811949"/>
          </a:xfrm>
        </p:spPr>
        <p:txBody>
          <a:bodyPr/>
          <a:lstStyle>
            <a:lvl1pPr marL="0" indent="0">
              <a:spcAft>
                <a:spcPts val="200"/>
              </a:spcAft>
              <a:buNone/>
              <a:defRPr sz="1200"/>
            </a:lvl1pPr>
          </a:lstStyle>
          <a:p>
            <a:pPr lvl="0"/>
            <a:r>
              <a:rPr lang="en-US"/>
              <a:t>Edit Master text styles</a:t>
            </a:r>
          </a:p>
        </p:txBody>
      </p:sp>
    </p:spTree>
    <p:extLst>
      <p:ext uri="{BB962C8B-B14F-4D97-AF65-F5344CB8AC3E}">
        <p14:creationId xmlns:p14="http://schemas.microsoft.com/office/powerpoint/2010/main" val="191332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white backgrou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3375" y="1871663"/>
            <a:ext cx="6445250" cy="223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3"/>
          </p:nvPr>
        </p:nvSpPr>
        <p:spPr>
          <a:xfrm>
            <a:off x="384175" y="4603131"/>
            <a:ext cx="11426825" cy="537558"/>
          </a:xfrm>
        </p:spPr>
        <p:txBody>
          <a:bodyPr/>
          <a:lstStyle>
            <a:lvl1pPr marL="0" indent="0" algn="ctr">
              <a:spcAft>
                <a:spcPts val="0"/>
              </a:spcAft>
              <a:buNone/>
              <a:defRPr sz="1600" b="0" i="0">
                <a:latin typeface="Roboto Light" charset="0"/>
                <a:ea typeface="Roboto Light" charset="0"/>
                <a:cs typeface="Roboto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95983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ntro slide with im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7494" t="16628" r="1242" b="4264"/>
          <a:stretch/>
        </p:blipFill>
        <p:spPr>
          <a:xfrm>
            <a:off x="-1" y="1"/>
            <a:ext cx="12192001" cy="6858000"/>
          </a:xfrm>
          <a:prstGeom prst="rect">
            <a:avLst/>
          </a:prstGeom>
        </p:spPr>
      </p:pic>
      <p:pic>
        <p:nvPicPr>
          <p:cNvPr id="3"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2533" y="542509"/>
            <a:ext cx="5317067" cy="1841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 slide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r="30461" b="40952"/>
          <a:stretch>
            <a:fillRect/>
          </a:stretch>
        </p:blipFill>
        <p:spPr bwMode="auto">
          <a:xfrm>
            <a:off x="4637088" y="2312988"/>
            <a:ext cx="7558087" cy="456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38" y="144463"/>
            <a:ext cx="2994025"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84175" y="2852928"/>
            <a:ext cx="8742127" cy="1501140"/>
          </a:xfrm>
        </p:spPr>
        <p:txBody>
          <a:bodyPr>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384175" y="4778553"/>
            <a:ext cx="7473766" cy="277194"/>
          </a:xfrm>
        </p:spPr>
        <p:txBody>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Date Placeholder 3"/>
          <p:cNvSpPr>
            <a:spLocks noGrp="1"/>
          </p:cNvSpPr>
          <p:nvPr>
            <p:ph type="dt" sz="half" idx="10"/>
          </p:nvPr>
        </p:nvSpPr>
        <p:spPr>
          <a:xfrm>
            <a:off x="384175" y="5056188"/>
            <a:ext cx="5711825" cy="215900"/>
          </a:xfrm>
        </p:spPr>
        <p:txBody>
          <a:bodyPr/>
          <a:lstStyle>
            <a:lvl1pPr algn="l">
              <a:defRPr sz="1050" b="0" i="0" smtClean="0">
                <a:latin typeface="Roboto Light" charset="0"/>
                <a:ea typeface="Roboto Light" charset="0"/>
                <a:cs typeface="Roboto Light" charset="0"/>
              </a:defRPr>
            </a:lvl1pPr>
          </a:lstStyle>
          <a:p>
            <a:pPr>
              <a:defRPr/>
            </a:pPr>
            <a:fld id="{A2D5E18A-79E1-F642-A4B2-D209B7C92786}" type="datetime1">
              <a:rPr lang="en-US"/>
              <a:pPr>
                <a:defRPr/>
              </a:pPr>
              <a:t>8/21/2022</a:t>
            </a:fld>
            <a:endParaRPr lang="en-US" dirty="0"/>
          </a:p>
        </p:txBody>
      </p:sp>
    </p:spTree>
    <p:extLst>
      <p:ext uri="{BB962C8B-B14F-4D97-AF65-F5344CB8AC3E}">
        <p14:creationId xmlns:p14="http://schemas.microsoft.com/office/powerpoint/2010/main" val="82810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slide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144463"/>
            <a:ext cx="2994025"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84175" y="2852928"/>
            <a:ext cx="8742127" cy="1501140"/>
          </a:xfrm>
        </p:spPr>
        <p:txBody>
          <a:bodyPr>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384175" y="4778553"/>
            <a:ext cx="7473766" cy="277194"/>
          </a:xfrm>
        </p:spPr>
        <p:txBody>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a:xfrm>
            <a:off x="384175" y="5056188"/>
            <a:ext cx="5711825" cy="215900"/>
          </a:xfrm>
        </p:spPr>
        <p:txBody>
          <a:bodyPr/>
          <a:lstStyle>
            <a:lvl1pPr algn="l">
              <a:defRPr sz="1050" b="0" i="0" smtClean="0">
                <a:latin typeface="Roboto Light" charset="0"/>
                <a:ea typeface="Roboto Light" charset="0"/>
                <a:cs typeface="Roboto Light" charset="0"/>
              </a:defRPr>
            </a:lvl1pPr>
          </a:lstStyle>
          <a:p>
            <a:pPr>
              <a:defRPr/>
            </a:pPr>
            <a:fld id="{0EA11D69-6C82-6544-B30C-F7D35E2C9557}" type="datetime1">
              <a:rPr lang="en-US"/>
              <a:pPr>
                <a:defRPr/>
              </a:pPr>
              <a:t>8/21/2022</a:t>
            </a:fld>
            <a:endParaRPr lang="en-US" dirty="0"/>
          </a:p>
        </p:txBody>
      </p:sp>
    </p:spTree>
    <p:extLst>
      <p:ext uri="{BB962C8B-B14F-4D97-AF65-F5344CB8AC3E}">
        <p14:creationId xmlns:p14="http://schemas.microsoft.com/office/powerpoint/2010/main" val="156009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indigo background">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sp>
        <p:nvSpPr>
          <p:cNvPr id="2" name="Title 1"/>
          <p:cNvSpPr>
            <a:spLocks noGrp="1"/>
          </p:cNvSpPr>
          <p:nvPr>
            <p:ph type="title" hasCustomPrompt="1"/>
          </p:nvPr>
        </p:nvSpPr>
        <p:spPr>
          <a:xfrm>
            <a:off x="384174" y="2852928"/>
            <a:ext cx="11426825" cy="2209063"/>
          </a:xfrm>
        </p:spPr>
        <p:txBody>
          <a:bodyPr/>
          <a:lstStyle>
            <a:lvl1pPr>
              <a:defRPr sz="5400">
                <a:solidFill>
                  <a:schemeClr val="accent1"/>
                </a:solidFill>
              </a:defRPr>
            </a:lvl1pPr>
          </a:lstStyle>
          <a:p>
            <a:r>
              <a:rPr lang="en-US" dirty="0"/>
              <a:t>Click to edit Divider title style</a:t>
            </a:r>
          </a:p>
        </p:txBody>
      </p:sp>
      <p:sp>
        <p:nvSpPr>
          <p:cNvPr id="4" name="Footer Placeholder 4"/>
          <p:cNvSpPr>
            <a:spLocks noGrp="1"/>
          </p:cNvSpPr>
          <p:nvPr>
            <p:ph type="ftr" sz="quarter" idx="10"/>
          </p:nvPr>
        </p:nvSpPr>
        <p:spPr/>
        <p:txBody>
          <a:bodyPr/>
          <a:lstStyle>
            <a:lvl1pPr>
              <a:defRPr b="0" i="0">
                <a:solidFill>
                  <a:schemeClr val="bg1"/>
                </a:solidFill>
                <a:latin typeface="Roboto" charset="0"/>
                <a:ea typeface="Roboto" charset="0"/>
                <a:cs typeface="Roboto" charset="0"/>
              </a:defRPr>
            </a:lvl1pPr>
          </a:lstStyle>
          <a:p>
            <a:pPr>
              <a:defRPr/>
            </a:pPr>
            <a:r>
              <a:rPr lang="en-US" dirty="0"/>
              <a:t>|  Presentation title</a:t>
            </a:r>
          </a:p>
        </p:txBody>
      </p:sp>
      <p:sp>
        <p:nvSpPr>
          <p:cNvPr id="5" name="Slide Number Placeholder 5"/>
          <p:cNvSpPr>
            <a:spLocks noGrp="1"/>
          </p:cNvSpPr>
          <p:nvPr>
            <p:ph type="sldNum" sz="quarter" idx="11"/>
          </p:nvPr>
        </p:nvSpPr>
        <p:spPr/>
        <p:txBody>
          <a:bodyPr/>
          <a:lstStyle>
            <a:lvl1pPr>
              <a:defRPr b="0" i="0">
                <a:solidFill>
                  <a:schemeClr val="bg1"/>
                </a:solidFill>
                <a:latin typeface="Roboto" charset="0"/>
                <a:ea typeface="Roboto" charset="0"/>
                <a:cs typeface="Roboto" charset="0"/>
              </a:defRPr>
            </a:lvl1pPr>
          </a:lstStyle>
          <a:p>
            <a:pPr>
              <a:defRPr/>
            </a:pPr>
            <a:fld id="{EB911320-080E-894C-B5B3-B8BAB1A3C517}" type="slidenum">
              <a:rPr lang="en-US"/>
              <a:pPr>
                <a:defRPr/>
              </a:pPr>
              <a:t>‹#›</a:t>
            </a:fld>
            <a:endParaRPr lang="en-US" dirty="0"/>
          </a:p>
        </p:txBody>
      </p:sp>
      <p:sp>
        <p:nvSpPr>
          <p:cNvPr id="6" name="Date Placeholder 2"/>
          <p:cNvSpPr>
            <a:spLocks noGrp="1"/>
          </p:cNvSpPr>
          <p:nvPr>
            <p:ph type="dt" sz="half" idx="12"/>
          </p:nvPr>
        </p:nvSpPr>
        <p:spPr/>
        <p:txBody>
          <a:bodyPr/>
          <a:lstStyle>
            <a:lvl1pPr>
              <a:defRPr b="0" i="0" smtClean="0">
                <a:solidFill>
                  <a:schemeClr val="bg1"/>
                </a:solidFill>
                <a:latin typeface="Roboto" charset="0"/>
                <a:ea typeface="Roboto" charset="0"/>
                <a:cs typeface="Roboto" charset="0"/>
              </a:defRPr>
            </a:lvl1pPr>
          </a:lstStyle>
          <a:p>
            <a:pPr>
              <a:defRPr/>
            </a:pPr>
            <a:fld id="{BB4C8066-3E14-494E-9017-5F61A4D1ACC2}" type="datetime1">
              <a:rPr lang="en-US"/>
              <a:pPr>
                <a:defRPr/>
              </a:pPr>
              <a:t>8/21/2022</a:t>
            </a:fld>
            <a:endParaRPr lang="en-US" dirty="0"/>
          </a:p>
        </p:txBody>
      </p:sp>
    </p:spTree>
    <p:extLst>
      <p:ext uri="{BB962C8B-B14F-4D97-AF65-F5344CB8AC3E}">
        <p14:creationId xmlns:p14="http://schemas.microsoft.com/office/powerpoint/2010/main" val="211852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blue background">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sp>
        <p:nvSpPr>
          <p:cNvPr id="2" name="Title 1"/>
          <p:cNvSpPr>
            <a:spLocks noGrp="1"/>
          </p:cNvSpPr>
          <p:nvPr>
            <p:ph type="title" hasCustomPrompt="1"/>
          </p:nvPr>
        </p:nvSpPr>
        <p:spPr>
          <a:xfrm>
            <a:off x="384174" y="2852928"/>
            <a:ext cx="11426825" cy="2209063"/>
          </a:xfrm>
        </p:spPr>
        <p:txBody>
          <a:bodyPr/>
          <a:lstStyle>
            <a:lvl1pPr marL="0" marR="0" indent="0" algn="l" defTabSz="914400" rtl="0" eaLnBrk="0" fontAlgn="base" latinLnBrk="0" hangingPunct="0">
              <a:lnSpc>
                <a:spcPct val="90000"/>
              </a:lnSpc>
              <a:spcBef>
                <a:spcPct val="0"/>
              </a:spcBef>
              <a:spcAft>
                <a:spcPct val="0"/>
              </a:spcAft>
              <a:buClrTx/>
              <a:buSzTx/>
              <a:buFontTx/>
              <a:buNone/>
              <a:tabLst/>
              <a:defRPr sz="5400">
                <a:solidFill>
                  <a:schemeClr val="bg1"/>
                </a:solidFill>
              </a:defRPr>
            </a:lvl1pPr>
          </a:lstStyle>
          <a:p>
            <a:r>
              <a:rPr lang="en-US" dirty="0"/>
              <a:t>Click to edit Divider title style</a:t>
            </a:r>
          </a:p>
        </p:txBody>
      </p:sp>
      <p:sp>
        <p:nvSpPr>
          <p:cNvPr id="4" name="Footer Placeholder 4"/>
          <p:cNvSpPr>
            <a:spLocks noGrp="1"/>
          </p:cNvSpPr>
          <p:nvPr>
            <p:ph type="ftr" sz="quarter" idx="10"/>
          </p:nvPr>
        </p:nvSpPr>
        <p:spPr/>
        <p:txBody>
          <a:bodyPr/>
          <a:lstStyle>
            <a:lvl1pPr>
              <a:defRPr>
                <a:solidFill>
                  <a:schemeClr val="bg1"/>
                </a:solidFill>
              </a:defRPr>
            </a:lvl1pPr>
          </a:lstStyle>
          <a:p>
            <a:pPr>
              <a:defRPr/>
            </a:pPr>
            <a:r>
              <a:rPr lang="en-US" dirty="0"/>
              <a:t>|  Presentation title</a:t>
            </a:r>
          </a:p>
        </p:txBody>
      </p:sp>
      <p:sp>
        <p:nvSpPr>
          <p:cNvPr id="5" name="Slide Number Placeholder 5"/>
          <p:cNvSpPr>
            <a:spLocks noGrp="1"/>
          </p:cNvSpPr>
          <p:nvPr>
            <p:ph type="sldNum" sz="quarter" idx="11"/>
          </p:nvPr>
        </p:nvSpPr>
        <p:spPr/>
        <p:txBody>
          <a:bodyPr/>
          <a:lstStyle>
            <a:lvl1pPr>
              <a:defRPr>
                <a:solidFill>
                  <a:schemeClr val="bg1"/>
                </a:solidFill>
              </a:defRPr>
            </a:lvl1pPr>
          </a:lstStyle>
          <a:p>
            <a:pPr>
              <a:defRPr/>
            </a:pPr>
            <a:fld id="{0276D14F-CE5F-CB4E-82CA-F9134506687E}" type="slidenum">
              <a:rPr lang="en-US"/>
              <a:pPr>
                <a:defRPr/>
              </a:pPr>
              <a:t>‹#›</a:t>
            </a:fld>
            <a:endParaRPr lang="en-US" dirty="0"/>
          </a:p>
        </p:txBody>
      </p:sp>
      <p:sp>
        <p:nvSpPr>
          <p:cNvPr id="6" name="Date Placeholder 2"/>
          <p:cNvSpPr>
            <a:spLocks noGrp="1"/>
          </p:cNvSpPr>
          <p:nvPr>
            <p:ph type="dt" sz="half" idx="12"/>
          </p:nvPr>
        </p:nvSpPr>
        <p:spPr/>
        <p:txBody>
          <a:bodyPr/>
          <a:lstStyle>
            <a:lvl1pPr>
              <a:defRPr smtClean="0">
                <a:solidFill>
                  <a:schemeClr val="bg1"/>
                </a:solidFill>
              </a:defRPr>
            </a:lvl1pPr>
          </a:lstStyle>
          <a:p>
            <a:pPr>
              <a:defRPr/>
            </a:pPr>
            <a:fld id="{D0E215D5-475D-C241-B119-ADAC08FDFCA9}" type="datetime1">
              <a:rPr lang="en-US"/>
              <a:pPr>
                <a:defRPr/>
              </a:pPr>
              <a:t>8/21/2022</a:t>
            </a:fld>
            <a:endParaRPr lang="en-US" dirty="0"/>
          </a:p>
        </p:txBody>
      </p:sp>
    </p:spTree>
    <p:extLst>
      <p:ext uri="{BB962C8B-B14F-4D97-AF65-F5344CB8AC3E}">
        <p14:creationId xmlns:p14="http://schemas.microsoft.com/office/powerpoint/2010/main" val="765295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ochre background">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sp>
        <p:nvSpPr>
          <p:cNvPr id="2" name="Title 1"/>
          <p:cNvSpPr>
            <a:spLocks noGrp="1"/>
          </p:cNvSpPr>
          <p:nvPr>
            <p:ph type="title" hasCustomPrompt="1"/>
          </p:nvPr>
        </p:nvSpPr>
        <p:spPr>
          <a:xfrm>
            <a:off x="384174" y="2852928"/>
            <a:ext cx="11426825" cy="2209063"/>
          </a:xfrm>
        </p:spPr>
        <p:txBody>
          <a:bodyPr/>
          <a:lstStyle>
            <a:lvl1pPr>
              <a:defRPr sz="5400">
                <a:solidFill>
                  <a:schemeClr val="bg1"/>
                </a:solidFill>
              </a:defRPr>
            </a:lvl1pPr>
          </a:lstStyle>
          <a:p>
            <a:r>
              <a:rPr lang="en-US" dirty="0"/>
              <a:t>Click to edit Divider title style</a:t>
            </a:r>
          </a:p>
        </p:txBody>
      </p:sp>
      <p:sp>
        <p:nvSpPr>
          <p:cNvPr id="4" name="Footer Placeholder 4"/>
          <p:cNvSpPr>
            <a:spLocks noGrp="1"/>
          </p:cNvSpPr>
          <p:nvPr>
            <p:ph type="ftr" sz="quarter" idx="10"/>
          </p:nvPr>
        </p:nvSpPr>
        <p:spPr/>
        <p:txBody>
          <a:bodyPr/>
          <a:lstStyle>
            <a:lvl1pPr>
              <a:defRPr>
                <a:solidFill>
                  <a:schemeClr val="bg1"/>
                </a:solidFill>
              </a:defRPr>
            </a:lvl1pPr>
          </a:lstStyle>
          <a:p>
            <a:pPr>
              <a:defRPr/>
            </a:pPr>
            <a:r>
              <a:rPr lang="en-US" dirty="0"/>
              <a:t>|  Presentation title</a:t>
            </a:r>
          </a:p>
        </p:txBody>
      </p:sp>
      <p:sp>
        <p:nvSpPr>
          <p:cNvPr id="5" name="Slide Number Placeholder 5"/>
          <p:cNvSpPr>
            <a:spLocks noGrp="1"/>
          </p:cNvSpPr>
          <p:nvPr>
            <p:ph type="sldNum" sz="quarter" idx="11"/>
          </p:nvPr>
        </p:nvSpPr>
        <p:spPr/>
        <p:txBody>
          <a:bodyPr/>
          <a:lstStyle>
            <a:lvl1pPr>
              <a:defRPr>
                <a:solidFill>
                  <a:schemeClr val="bg1"/>
                </a:solidFill>
              </a:defRPr>
            </a:lvl1pPr>
          </a:lstStyle>
          <a:p>
            <a:pPr>
              <a:defRPr/>
            </a:pPr>
            <a:fld id="{A6BD0D20-A83B-E443-8494-41C08099D572}" type="slidenum">
              <a:rPr lang="en-US"/>
              <a:pPr>
                <a:defRPr/>
              </a:pPr>
              <a:t>‹#›</a:t>
            </a:fld>
            <a:endParaRPr lang="en-US" dirty="0"/>
          </a:p>
        </p:txBody>
      </p:sp>
      <p:sp>
        <p:nvSpPr>
          <p:cNvPr id="6" name="Date Placeholder 2"/>
          <p:cNvSpPr>
            <a:spLocks noGrp="1"/>
          </p:cNvSpPr>
          <p:nvPr>
            <p:ph type="dt" sz="half" idx="12"/>
          </p:nvPr>
        </p:nvSpPr>
        <p:spPr/>
        <p:txBody>
          <a:bodyPr/>
          <a:lstStyle>
            <a:lvl1pPr>
              <a:defRPr smtClean="0">
                <a:solidFill>
                  <a:schemeClr val="bg1"/>
                </a:solidFill>
              </a:defRPr>
            </a:lvl1pPr>
          </a:lstStyle>
          <a:p>
            <a:pPr>
              <a:defRPr/>
            </a:pPr>
            <a:fld id="{F8193C42-17D8-164B-9AEA-E5494F4779DE}" type="datetime1">
              <a:rPr lang="en-US"/>
              <a:pPr>
                <a:defRPr/>
              </a:pPr>
              <a:t>8/21/2022</a:t>
            </a:fld>
            <a:endParaRPr lang="en-US" dirty="0"/>
          </a:p>
        </p:txBody>
      </p:sp>
    </p:spTree>
    <p:extLst>
      <p:ext uri="{BB962C8B-B14F-4D97-AF65-F5344CB8AC3E}">
        <p14:creationId xmlns:p14="http://schemas.microsoft.com/office/powerpoint/2010/main" val="1034242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vider slide ochre background">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Roboto Regular" charset="0"/>
            </a:endParaRPr>
          </a:p>
        </p:txBody>
      </p:sp>
      <p:sp>
        <p:nvSpPr>
          <p:cNvPr id="2" name="Title 1"/>
          <p:cNvSpPr>
            <a:spLocks noGrp="1"/>
          </p:cNvSpPr>
          <p:nvPr>
            <p:ph type="title" hasCustomPrompt="1"/>
          </p:nvPr>
        </p:nvSpPr>
        <p:spPr>
          <a:xfrm>
            <a:off x="384174" y="2852928"/>
            <a:ext cx="11426825" cy="2209063"/>
          </a:xfrm>
        </p:spPr>
        <p:txBody>
          <a:bodyPr/>
          <a:lstStyle>
            <a:lvl1pPr>
              <a:defRPr sz="5400">
                <a:solidFill>
                  <a:schemeClr val="bg1"/>
                </a:solidFill>
              </a:defRPr>
            </a:lvl1pPr>
          </a:lstStyle>
          <a:p>
            <a:r>
              <a:rPr lang="en-US" dirty="0"/>
              <a:t>Click to edit Divider title style</a:t>
            </a:r>
          </a:p>
        </p:txBody>
      </p:sp>
      <p:sp>
        <p:nvSpPr>
          <p:cNvPr id="4" name="Footer Placeholder 4"/>
          <p:cNvSpPr>
            <a:spLocks noGrp="1"/>
          </p:cNvSpPr>
          <p:nvPr>
            <p:ph type="ftr" sz="quarter" idx="10"/>
          </p:nvPr>
        </p:nvSpPr>
        <p:spPr/>
        <p:txBody>
          <a:bodyPr/>
          <a:lstStyle>
            <a:lvl1pPr>
              <a:defRPr>
                <a:solidFill>
                  <a:schemeClr val="bg1"/>
                </a:solidFill>
              </a:defRPr>
            </a:lvl1pPr>
          </a:lstStyle>
          <a:p>
            <a:pPr>
              <a:defRPr/>
            </a:pPr>
            <a:r>
              <a:rPr lang="en-US" dirty="0"/>
              <a:t>|  Presentation title</a:t>
            </a:r>
          </a:p>
        </p:txBody>
      </p:sp>
      <p:sp>
        <p:nvSpPr>
          <p:cNvPr id="5" name="Slide Number Placeholder 5"/>
          <p:cNvSpPr>
            <a:spLocks noGrp="1"/>
          </p:cNvSpPr>
          <p:nvPr>
            <p:ph type="sldNum" sz="quarter" idx="11"/>
          </p:nvPr>
        </p:nvSpPr>
        <p:spPr/>
        <p:txBody>
          <a:bodyPr/>
          <a:lstStyle>
            <a:lvl1pPr>
              <a:defRPr>
                <a:solidFill>
                  <a:schemeClr val="bg1"/>
                </a:solidFill>
              </a:defRPr>
            </a:lvl1pPr>
          </a:lstStyle>
          <a:p>
            <a:pPr>
              <a:defRPr/>
            </a:pPr>
            <a:fld id="{79277942-591C-A941-855B-A308CECA1398}" type="slidenum">
              <a:rPr lang="en-US"/>
              <a:pPr>
                <a:defRPr/>
              </a:pPr>
              <a:t>‹#›</a:t>
            </a:fld>
            <a:endParaRPr lang="en-US" dirty="0"/>
          </a:p>
        </p:txBody>
      </p:sp>
      <p:sp>
        <p:nvSpPr>
          <p:cNvPr id="6" name="Date Placeholder 2"/>
          <p:cNvSpPr>
            <a:spLocks noGrp="1"/>
          </p:cNvSpPr>
          <p:nvPr>
            <p:ph type="dt" sz="half" idx="12"/>
          </p:nvPr>
        </p:nvSpPr>
        <p:spPr/>
        <p:txBody>
          <a:bodyPr/>
          <a:lstStyle>
            <a:lvl1pPr>
              <a:defRPr smtClean="0">
                <a:solidFill>
                  <a:schemeClr val="bg1"/>
                </a:solidFill>
              </a:defRPr>
            </a:lvl1pPr>
          </a:lstStyle>
          <a:p>
            <a:pPr>
              <a:defRPr/>
            </a:pPr>
            <a:fld id="{94E5AFA0-6732-5647-BBCF-1F3317A2B671}" type="datetime1">
              <a:rPr lang="en-US"/>
              <a:pPr>
                <a:defRPr/>
              </a:pPr>
              <a:t>8/21/2022</a:t>
            </a:fld>
            <a:endParaRPr lang="en-US" dirty="0"/>
          </a:p>
        </p:txBody>
      </p:sp>
    </p:spTree>
    <p:extLst>
      <p:ext uri="{BB962C8B-B14F-4D97-AF65-F5344CB8AC3E}">
        <p14:creationId xmlns:p14="http://schemas.microsoft.com/office/powerpoint/2010/main" val="783159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4175" y="457200"/>
            <a:ext cx="11426825"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384175" y="1444625"/>
            <a:ext cx="11426825"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x-none"/>
              <a:t>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381000" y="6400800"/>
            <a:ext cx="601663" cy="215900"/>
          </a:xfrm>
          <a:prstGeom prst="rect">
            <a:avLst/>
          </a:prstGeom>
        </p:spPr>
        <p:txBody>
          <a:bodyPr vert="horz" lIns="0" tIns="0" rIns="0" bIns="0" rtlCol="0" anchor="t" anchorCtr="0"/>
          <a:lstStyle>
            <a:lvl1pPr algn="l" eaLnBrk="1" fontAlgn="auto" hangingPunct="1">
              <a:spcBef>
                <a:spcPts val="0"/>
              </a:spcBef>
              <a:spcAft>
                <a:spcPts val="0"/>
              </a:spcAft>
              <a:defRPr sz="1000" b="0" i="0" smtClean="0">
                <a:solidFill>
                  <a:schemeClr val="tx1"/>
                </a:solidFill>
                <a:latin typeface="Roboto" charset="0"/>
                <a:ea typeface="Roboto" charset="0"/>
                <a:cs typeface="Roboto" charset="0"/>
              </a:defRPr>
            </a:lvl1pPr>
          </a:lstStyle>
          <a:p>
            <a:pPr>
              <a:defRPr/>
            </a:pPr>
            <a:fld id="{279EC91C-39D3-904C-982C-CB0D2074997A}" type="datetime1">
              <a:rPr lang="en-US"/>
              <a:pPr>
                <a:defRPr/>
              </a:pPr>
              <a:t>8/21/2022</a:t>
            </a:fld>
            <a:endParaRPr lang="en-US" dirty="0"/>
          </a:p>
        </p:txBody>
      </p:sp>
      <p:sp>
        <p:nvSpPr>
          <p:cNvPr id="5" name="Footer Placeholder 4"/>
          <p:cNvSpPr>
            <a:spLocks noGrp="1"/>
          </p:cNvSpPr>
          <p:nvPr>
            <p:ph type="ftr" sz="quarter" idx="3"/>
          </p:nvPr>
        </p:nvSpPr>
        <p:spPr>
          <a:xfrm>
            <a:off x="982663" y="6400800"/>
            <a:ext cx="4114800" cy="215900"/>
          </a:xfrm>
          <a:prstGeom prst="rect">
            <a:avLst/>
          </a:prstGeom>
        </p:spPr>
        <p:txBody>
          <a:bodyPr vert="horz" lIns="0" tIns="0" rIns="0" bIns="0" rtlCol="0" anchor="t" anchorCtr="0"/>
          <a:lstStyle>
            <a:lvl1pPr algn="l" eaLnBrk="1" fontAlgn="auto" hangingPunct="1">
              <a:spcBef>
                <a:spcPts val="0"/>
              </a:spcBef>
              <a:spcAft>
                <a:spcPts val="0"/>
              </a:spcAft>
              <a:defRPr sz="1000" b="0" i="0">
                <a:solidFill>
                  <a:schemeClr val="tx1"/>
                </a:solidFill>
                <a:latin typeface="Roboto" charset="0"/>
                <a:ea typeface="Roboto" charset="0"/>
                <a:cs typeface="Roboto" charset="0"/>
              </a:defRPr>
            </a:lvl1pPr>
          </a:lstStyle>
          <a:p>
            <a:pPr>
              <a:defRPr/>
            </a:pPr>
            <a:r>
              <a:rPr lang="en-US" dirty="0"/>
              <a:t>|  Presentation title</a:t>
            </a:r>
          </a:p>
        </p:txBody>
      </p:sp>
      <p:sp>
        <p:nvSpPr>
          <p:cNvPr id="6" name="Slide Number Placeholder 5"/>
          <p:cNvSpPr>
            <a:spLocks noGrp="1"/>
          </p:cNvSpPr>
          <p:nvPr>
            <p:ph type="sldNum" sz="quarter" idx="4"/>
          </p:nvPr>
        </p:nvSpPr>
        <p:spPr>
          <a:xfrm>
            <a:off x="11487150" y="6400800"/>
            <a:ext cx="323850" cy="215900"/>
          </a:xfrm>
          <a:prstGeom prst="rect">
            <a:avLst/>
          </a:prstGeom>
        </p:spPr>
        <p:txBody>
          <a:bodyPr vert="horz" lIns="0" tIns="0" rIns="0" bIns="0" rtlCol="0" anchor="t" anchorCtr="0"/>
          <a:lstStyle>
            <a:lvl1pPr algn="r" eaLnBrk="1" fontAlgn="auto" hangingPunct="1">
              <a:spcBef>
                <a:spcPts val="0"/>
              </a:spcBef>
              <a:spcAft>
                <a:spcPts val="0"/>
              </a:spcAft>
              <a:defRPr sz="1000" b="0" i="0" smtClean="0">
                <a:solidFill>
                  <a:schemeClr val="tx1"/>
                </a:solidFill>
                <a:latin typeface="Roboto" charset="0"/>
                <a:ea typeface="Roboto" charset="0"/>
                <a:cs typeface="Roboto" charset="0"/>
              </a:defRPr>
            </a:lvl1pPr>
          </a:lstStyle>
          <a:p>
            <a:pPr>
              <a:defRPr/>
            </a:pPr>
            <a:fld id="{54CD3C4D-96CB-574D-AF81-B41DF66C750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47" r:id="rId11"/>
    <p:sldLayoutId id="2147483748" r:id="rId12"/>
    <p:sldLayoutId id="2147483749" r:id="rId13"/>
    <p:sldLayoutId id="2147483760" r:id="rId14"/>
  </p:sldLayoutIdLst>
  <p:hf hdr="0"/>
  <p:txStyles>
    <p:titleStyle>
      <a:lvl1pPr algn="l" rtl="0" eaLnBrk="1" fontAlgn="base" hangingPunct="1">
        <a:lnSpc>
          <a:spcPct val="90000"/>
        </a:lnSpc>
        <a:spcBef>
          <a:spcPct val="0"/>
        </a:spcBef>
        <a:spcAft>
          <a:spcPct val="0"/>
        </a:spcAft>
        <a:defRPr sz="2800" kern="1200">
          <a:solidFill>
            <a:schemeClr val="tx1"/>
          </a:solidFill>
          <a:latin typeface="Roboto Light" charset="0"/>
          <a:ea typeface="Roboto Light" charset="0"/>
          <a:cs typeface="Roboto Light" charset="0"/>
        </a:defRPr>
      </a:lvl1pPr>
      <a:lvl2pPr algn="l" rtl="0" eaLnBrk="1" fontAlgn="base" hangingPunct="1">
        <a:lnSpc>
          <a:spcPct val="90000"/>
        </a:lnSpc>
        <a:spcBef>
          <a:spcPct val="0"/>
        </a:spcBef>
        <a:spcAft>
          <a:spcPct val="0"/>
        </a:spcAft>
        <a:defRPr sz="2800">
          <a:solidFill>
            <a:schemeClr val="tx1"/>
          </a:solidFill>
          <a:latin typeface="Roboto Light" charset="0"/>
          <a:ea typeface="Roboto Light" charset="0"/>
          <a:cs typeface="Roboto Light" charset="0"/>
        </a:defRPr>
      </a:lvl2pPr>
      <a:lvl3pPr algn="l" rtl="0" eaLnBrk="1" fontAlgn="base" hangingPunct="1">
        <a:lnSpc>
          <a:spcPct val="90000"/>
        </a:lnSpc>
        <a:spcBef>
          <a:spcPct val="0"/>
        </a:spcBef>
        <a:spcAft>
          <a:spcPct val="0"/>
        </a:spcAft>
        <a:defRPr sz="2800">
          <a:solidFill>
            <a:schemeClr val="tx1"/>
          </a:solidFill>
          <a:latin typeface="Roboto Light" charset="0"/>
          <a:ea typeface="Roboto Light" charset="0"/>
          <a:cs typeface="Roboto Light" charset="0"/>
        </a:defRPr>
      </a:lvl3pPr>
      <a:lvl4pPr algn="l" rtl="0" eaLnBrk="1" fontAlgn="base" hangingPunct="1">
        <a:lnSpc>
          <a:spcPct val="90000"/>
        </a:lnSpc>
        <a:spcBef>
          <a:spcPct val="0"/>
        </a:spcBef>
        <a:spcAft>
          <a:spcPct val="0"/>
        </a:spcAft>
        <a:defRPr sz="2800">
          <a:solidFill>
            <a:schemeClr val="tx1"/>
          </a:solidFill>
          <a:latin typeface="Roboto Light" charset="0"/>
          <a:ea typeface="Roboto Light" charset="0"/>
          <a:cs typeface="Roboto Light" charset="0"/>
        </a:defRPr>
      </a:lvl4pPr>
      <a:lvl5pPr algn="l" rtl="0" eaLnBrk="1" fontAlgn="base" hangingPunct="1">
        <a:lnSpc>
          <a:spcPct val="90000"/>
        </a:lnSpc>
        <a:spcBef>
          <a:spcPct val="0"/>
        </a:spcBef>
        <a:spcAft>
          <a:spcPct val="0"/>
        </a:spcAft>
        <a:defRPr sz="2800">
          <a:solidFill>
            <a:schemeClr val="tx1"/>
          </a:solidFill>
          <a:latin typeface="Roboto Light" charset="0"/>
          <a:ea typeface="Roboto Light" charset="0"/>
          <a:cs typeface="Roboto Light" charset="0"/>
        </a:defRPr>
      </a:lvl5pPr>
      <a:lvl6pPr marL="457200" algn="l" rtl="0" eaLnBrk="1" fontAlgn="base" hangingPunct="1">
        <a:lnSpc>
          <a:spcPct val="90000"/>
        </a:lnSpc>
        <a:spcBef>
          <a:spcPct val="0"/>
        </a:spcBef>
        <a:spcAft>
          <a:spcPct val="0"/>
        </a:spcAft>
        <a:defRPr sz="2800">
          <a:solidFill>
            <a:schemeClr val="tx1"/>
          </a:solidFill>
          <a:latin typeface="Roboto Light" charset="0"/>
          <a:ea typeface="Roboto Light" charset="0"/>
          <a:cs typeface="Roboto Light" charset="0"/>
        </a:defRPr>
      </a:lvl6pPr>
      <a:lvl7pPr marL="914400" algn="l" rtl="0" eaLnBrk="1" fontAlgn="base" hangingPunct="1">
        <a:lnSpc>
          <a:spcPct val="90000"/>
        </a:lnSpc>
        <a:spcBef>
          <a:spcPct val="0"/>
        </a:spcBef>
        <a:spcAft>
          <a:spcPct val="0"/>
        </a:spcAft>
        <a:defRPr sz="2800">
          <a:solidFill>
            <a:schemeClr val="tx1"/>
          </a:solidFill>
          <a:latin typeface="Roboto Light" charset="0"/>
          <a:ea typeface="Roboto Light" charset="0"/>
          <a:cs typeface="Roboto Light" charset="0"/>
        </a:defRPr>
      </a:lvl7pPr>
      <a:lvl8pPr marL="1371600" algn="l" rtl="0" eaLnBrk="1" fontAlgn="base" hangingPunct="1">
        <a:lnSpc>
          <a:spcPct val="90000"/>
        </a:lnSpc>
        <a:spcBef>
          <a:spcPct val="0"/>
        </a:spcBef>
        <a:spcAft>
          <a:spcPct val="0"/>
        </a:spcAft>
        <a:defRPr sz="2800">
          <a:solidFill>
            <a:schemeClr val="tx1"/>
          </a:solidFill>
          <a:latin typeface="Roboto Light" charset="0"/>
          <a:ea typeface="Roboto Light" charset="0"/>
          <a:cs typeface="Roboto Light" charset="0"/>
        </a:defRPr>
      </a:lvl8pPr>
      <a:lvl9pPr marL="1828800" algn="l" rtl="0" eaLnBrk="1" fontAlgn="base" hangingPunct="1">
        <a:lnSpc>
          <a:spcPct val="90000"/>
        </a:lnSpc>
        <a:spcBef>
          <a:spcPct val="0"/>
        </a:spcBef>
        <a:spcAft>
          <a:spcPct val="0"/>
        </a:spcAft>
        <a:defRPr sz="2800">
          <a:solidFill>
            <a:schemeClr val="tx1"/>
          </a:solidFill>
          <a:latin typeface="Roboto Light" charset="0"/>
          <a:ea typeface="Roboto Light" charset="0"/>
          <a:cs typeface="Roboto Light" charset="0"/>
        </a:defRPr>
      </a:lvl9pPr>
    </p:titleStyle>
    <p:bodyStyle>
      <a:lvl1pPr marL="171450" indent="-166688" algn="l" rtl="0" eaLnBrk="1" fontAlgn="base" hangingPunct="1">
        <a:spcBef>
          <a:spcPct val="0"/>
        </a:spcBef>
        <a:spcAft>
          <a:spcPts val="600"/>
        </a:spcAft>
        <a:buFont typeface="Arial" charset="0"/>
        <a:buChar char="•"/>
        <a:defRPr sz="1600" kern="1200">
          <a:solidFill>
            <a:schemeClr val="tx1"/>
          </a:solidFill>
          <a:latin typeface="Roboto Light" charset="0"/>
          <a:ea typeface="Roboto Light" charset="0"/>
          <a:cs typeface="Roboto Light" charset="0"/>
        </a:defRPr>
      </a:lvl1pPr>
      <a:lvl2pPr marL="344488" indent="-165100" algn="l" rtl="0" eaLnBrk="1" fontAlgn="base" hangingPunct="1">
        <a:spcBef>
          <a:spcPct val="0"/>
        </a:spcBef>
        <a:spcAft>
          <a:spcPts val="600"/>
        </a:spcAft>
        <a:buFont typeface=".AppleSystemUIFont" charset="-120"/>
        <a:buChar char="-"/>
        <a:defRPr sz="1600" kern="1200">
          <a:solidFill>
            <a:schemeClr val="tx1"/>
          </a:solidFill>
          <a:latin typeface="Roboto Light" charset="0"/>
          <a:ea typeface="Roboto Light" charset="0"/>
          <a:cs typeface="Roboto Light" charset="0"/>
        </a:defRPr>
      </a:lvl2pPr>
      <a:lvl3pPr marL="461963" indent="-117475" algn="l" rtl="0" eaLnBrk="1" fontAlgn="base" hangingPunct="1">
        <a:spcBef>
          <a:spcPct val="0"/>
        </a:spcBef>
        <a:spcAft>
          <a:spcPts val="600"/>
        </a:spcAft>
        <a:buFont typeface="Arial" charset="0"/>
        <a:buChar char="•"/>
        <a:defRPr sz="1600" kern="1200">
          <a:solidFill>
            <a:schemeClr val="tx1"/>
          </a:solidFill>
          <a:latin typeface="Roboto Light" charset="0"/>
          <a:ea typeface="Roboto Light" charset="0"/>
          <a:cs typeface="Roboto Light" charset="0"/>
        </a:defRPr>
      </a:lvl3pPr>
      <a:lvl4pPr marL="635000" indent="-166688" algn="l" rtl="0" eaLnBrk="1" fontAlgn="base" hangingPunct="1">
        <a:spcBef>
          <a:spcPct val="0"/>
        </a:spcBef>
        <a:spcAft>
          <a:spcPts val="600"/>
        </a:spcAft>
        <a:buFont typeface=".AppleSystemUIFont" charset="-120"/>
        <a:buChar char="-"/>
        <a:defRPr sz="1600" kern="1200">
          <a:solidFill>
            <a:schemeClr val="tx1"/>
          </a:solidFill>
          <a:latin typeface="Roboto Light" charset="0"/>
          <a:ea typeface="Roboto Light" charset="0"/>
          <a:cs typeface="Roboto Light" charset="0"/>
        </a:defRPr>
      </a:lvl4pPr>
      <a:lvl5pPr marL="862013" indent="-165100" algn="l" rtl="0" eaLnBrk="1" fontAlgn="base" hangingPunct="1">
        <a:spcBef>
          <a:spcPct val="0"/>
        </a:spcBef>
        <a:spcAft>
          <a:spcPts val="600"/>
        </a:spcAft>
        <a:buFont typeface="Arial" charset="0"/>
        <a:buChar char="•"/>
        <a:defRPr sz="1600" kern="1200">
          <a:solidFill>
            <a:schemeClr val="tx1"/>
          </a:solidFill>
          <a:latin typeface="Roboto Light" charset="0"/>
          <a:ea typeface="Roboto Light" charset="0"/>
          <a:cs typeface="Roboto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hyperlink" Target="https://pixabay.com/en/signs-road-street-signpost-warning-3858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ctrTitle"/>
          </p:nvPr>
        </p:nvSpPr>
        <p:spPr>
          <a:xfrm>
            <a:off x="384174" y="2852928"/>
            <a:ext cx="10528805" cy="1501140"/>
          </a:xfrm>
        </p:spPr>
        <p:txBody>
          <a:bodyPr>
            <a:normAutofit/>
          </a:bodyPr>
          <a:lstStyle/>
          <a:p>
            <a:pPr eaLnBrk="1" hangingPunct="1"/>
            <a:r>
              <a:rPr lang="en-US" altLang="x-none" dirty="0"/>
              <a:t>eCIRTS Review for FCOA </a:t>
            </a:r>
            <a:endParaRPr lang="en-US" altLang="x-none" sz="2200" dirty="0"/>
          </a:p>
        </p:txBody>
      </p:sp>
      <p:sp>
        <p:nvSpPr>
          <p:cNvPr id="20482" name="Subtitle 2"/>
          <p:cNvSpPr>
            <a:spLocks noGrp="1"/>
          </p:cNvSpPr>
          <p:nvPr>
            <p:ph type="subTitle" idx="1"/>
          </p:nvPr>
        </p:nvSpPr>
        <p:spPr>
          <a:xfrm>
            <a:off x="384175" y="4886503"/>
            <a:ext cx="7473766" cy="277194"/>
          </a:xfrm>
        </p:spPr>
        <p:txBody>
          <a:bodyPr/>
          <a:lstStyle/>
          <a:p>
            <a:pPr eaLnBrk="1" hangingPunct="1"/>
            <a:r>
              <a:rPr lang="en-US" altLang="x-none" dirty="0"/>
              <a:t>Monica Reed, WellSky Implementation Consultant</a:t>
            </a:r>
          </a:p>
        </p:txBody>
      </p:sp>
      <p:sp>
        <p:nvSpPr>
          <p:cNvPr id="19459" name="Date Placeholder 3"/>
          <p:cNvSpPr>
            <a:spLocks noGrp="1"/>
          </p:cNvSpPr>
          <p:nvPr>
            <p:ph type="dt" sz="half" idx="10"/>
          </p:nvPr>
        </p:nvSpPr>
        <p:spPr bwMode="auto">
          <a:xfrm>
            <a:off x="384175" y="5164138"/>
            <a:ext cx="5711825" cy="2159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defRPr/>
            </a:pPr>
            <a:r>
              <a:rPr lang="en-US" altLang="x-none" dirty="0">
                <a:latin typeface="Roboto Light" charset="0"/>
              </a:rPr>
              <a:t>8/22/22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Download, Assess, Sync</a:t>
            </a:r>
          </a:p>
        </p:txBody>
      </p:sp>
      <p:sp>
        <p:nvSpPr>
          <p:cNvPr id="29698" name="Content Placeholder 2"/>
          <p:cNvSpPr>
            <a:spLocks noGrp="1"/>
          </p:cNvSpPr>
          <p:nvPr>
            <p:ph idx="1"/>
          </p:nvPr>
        </p:nvSpPr>
        <p:spPr>
          <a:xfrm>
            <a:off x="384175" y="1225550"/>
            <a:ext cx="10902950" cy="4570413"/>
          </a:xfrm>
        </p:spPr>
        <p:txBody>
          <a:bodyPr/>
          <a:lstStyle/>
          <a:p>
            <a:pPr fontAlgn="ctr"/>
            <a:r>
              <a:rPr lang="en-US" sz="1800" dirty="0"/>
              <a:t>If you plan to be offline to complete an assessment, before you conduct the assessment, you must download the client onto your device. </a:t>
            </a:r>
          </a:p>
          <a:p>
            <a:pPr fontAlgn="ctr"/>
            <a:r>
              <a:rPr lang="en-US" sz="1800" dirty="0"/>
              <a:t>When you add records to your mobile device, a copy of the record is saved to the device. </a:t>
            </a:r>
          </a:p>
          <a:p>
            <a:pPr fontAlgn="ctr"/>
            <a:r>
              <a:rPr lang="en-US" sz="1800" dirty="0"/>
              <a:t>You must have an internet connection to download clients.</a:t>
            </a:r>
          </a:p>
          <a:p>
            <a:pPr fontAlgn="ctr"/>
            <a:r>
              <a:rPr lang="en-US" sz="1800" dirty="0"/>
              <a:t>Mobile Assessments has been designed for rapid data entry, allowing assessors to conduct face to face assessments as quickly as possible. </a:t>
            </a:r>
          </a:p>
          <a:p>
            <a:pPr fontAlgn="ctr"/>
            <a:r>
              <a:rPr lang="en-US" sz="1800" dirty="0"/>
              <a:t>Synchronize one by one or in bulk from the Notifications queue.</a:t>
            </a:r>
          </a:p>
          <a:p>
            <a:pPr fontAlgn="ctr"/>
            <a:r>
              <a:rPr lang="en-US" sz="1800" dirty="0"/>
              <a:t>Mobile Assessments will alert you when assessments have been created and not yet synchronized to the server. </a:t>
            </a: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10</a:t>
            </a:fld>
            <a:endParaRPr lang="en-US" altLang="x-none" dirty="0">
              <a:latin typeface="Roboto" charset="0"/>
            </a:endParaRPr>
          </a:p>
        </p:txBody>
      </p:sp>
    </p:spTree>
    <p:extLst>
      <p:ext uri="{BB962C8B-B14F-4D97-AF65-F5344CB8AC3E}">
        <p14:creationId xmlns:p14="http://schemas.microsoft.com/office/powerpoint/2010/main" val="3320057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Working with Assessments</a:t>
            </a:r>
            <a:endParaRPr lang="en-US" dirty="0">
              <a:highlight>
                <a:srgbClr val="FFFF00"/>
              </a:highlight>
            </a:endParaRPr>
          </a:p>
        </p:txBody>
      </p:sp>
      <p:sp>
        <p:nvSpPr>
          <p:cNvPr id="29698" name="Content Placeholder 2"/>
          <p:cNvSpPr>
            <a:spLocks noGrp="1"/>
          </p:cNvSpPr>
          <p:nvPr>
            <p:ph idx="1"/>
          </p:nvPr>
        </p:nvSpPr>
        <p:spPr>
          <a:xfrm>
            <a:off x="384176" y="1317171"/>
            <a:ext cx="9838612" cy="4478792"/>
          </a:xfrm>
        </p:spPr>
        <p:txBody>
          <a:bodyPr/>
          <a:lstStyle/>
          <a:p>
            <a:r>
              <a:rPr lang="en-US" dirty="0"/>
              <a:t>The Assessment Form window includes a menu bar at the top, the assessment form on the left side of the screen, and navigation options on the right side of the screen.</a:t>
            </a:r>
          </a:p>
          <a:p>
            <a:r>
              <a:rPr lang="en-US" dirty="0"/>
              <a:t>The assessment navigation panes at the bottom right side of the screen give you options for quickly navigating to specific areas of the assessment form. </a:t>
            </a:r>
          </a:p>
          <a:p>
            <a:pPr lvl="1"/>
            <a:r>
              <a:rPr lang="en-US" dirty="0"/>
              <a:t>You can search by keyword, jump to form topics </a:t>
            </a:r>
          </a:p>
          <a:p>
            <a:pPr marL="179388" lvl="1" indent="0">
              <a:buNone/>
            </a:pPr>
            <a:r>
              <a:rPr lang="en-US" dirty="0"/>
              <a:t>   by title, or navigate to previous and next questions </a:t>
            </a:r>
          </a:p>
          <a:p>
            <a:pPr marL="179388" lvl="1" indent="0">
              <a:buNone/>
            </a:pPr>
            <a:r>
              <a:rPr lang="en-US" dirty="0"/>
              <a:t>   using the buttons at the bottom of the screen. </a:t>
            </a:r>
          </a:p>
          <a:p>
            <a:pPr lvl="1"/>
            <a:r>
              <a:rPr lang="en-US" dirty="0"/>
              <a:t>You can also scroll through the questions using the </a:t>
            </a:r>
          </a:p>
          <a:p>
            <a:pPr marL="179388" lvl="1" indent="0">
              <a:buNone/>
            </a:pPr>
            <a:r>
              <a:rPr lang="en-US" dirty="0"/>
              <a:t>    scroll bar to the right of the questions.</a:t>
            </a:r>
          </a:p>
          <a:p>
            <a:pPr lvl="1"/>
            <a:r>
              <a:rPr lang="en-US" dirty="0"/>
              <a:t>The navigation pane may not be visible when you </a:t>
            </a:r>
          </a:p>
          <a:p>
            <a:pPr marL="179388" lvl="1" indent="0">
              <a:buNone/>
            </a:pPr>
            <a:r>
              <a:rPr lang="en-US" dirty="0"/>
              <a:t>    are using a mobile device with a small screen. </a:t>
            </a:r>
          </a:p>
          <a:p>
            <a:endParaRPr lang="en-US" dirty="0"/>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11</a:t>
            </a:fld>
            <a:endParaRPr lang="en-US" altLang="x-none" dirty="0">
              <a:latin typeface="Roboto" charset="0"/>
            </a:endParaRPr>
          </a:p>
        </p:txBody>
      </p:sp>
      <p:pic>
        <p:nvPicPr>
          <p:cNvPr id="4" name="Picture 3">
            <a:extLst>
              <a:ext uri="{FF2B5EF4-FFF2-40B4-BE49-F238E27FC236}">
                <a16:creationId xmlns:a16="http://schemas.microsoft.com/office/drawing/2014/main" id="{21DB77D1-DAE0-4708-BD81-543BDF4DAFCE}"/>
              </a:ext>
            </a:extLst>
          </p:cNvPr>
          <p:cNvPicPr>
            <a:picLocks noChangeAspect="1"/>
          </p:cNvPicPr>
          <p:nvPr/>
        </p:nvPicPr>
        <p:blipFill>
          <a:blip r:embed="rId2"/>
          <a:stretch>
            <a:fillRect/>
          </a:stretch>
        </p:blipFill>
        <p:spPr>
          <a:xfrm>
            <a:off x="5605187" y="2434974"/>
            <a:ext cx="6333384" cy="4073775"/>
          </a:xfrm>
          <a:prstGeom prst="rect">
            <a:avLst/>
          </a:prstGeom>
        </p:spPr>
      </p:pic>
    </p:spTree>
    <p:extLst>
      <p:ext uri="{BB962C8B-B14F-4D97-AF65-F5344CB8AC3E}">
        <p14:creationId xmlns:p14="http://schemas.microsoft.com/office/powerpoint/2010/main" val="2290988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84175" y="2852738"/>
            <a:ext cx="11426825" cy="2209800"/>
          </a:xfrm>
        </p:spPr>
        <p:txBody>
          <a:bodyPr/>
          <a:lstStyle/>
          <a:p>
            <a:pPr fontAlgn="ctr"/>
            <a:r>
              <a:rPr lang="en-US" dirty="0"/>
              <a:t>Demonstration</a:t>
            </a:r>
          </a:p>
        </p:txBody>
      </p:sp>
      <p:sp>
        <p:nvSpPr>
          <p:cNvPr id="23555" name="Slide Number Placeholder 3"/>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836A19E0-42A1-F648-9036-BE44CD749D2C}" type="slidenum">
              <a:rPr lang="en-US" altLang="x-none">
                <a:solidFill>
                  <a:schemeClr val="bg1"/>
                </a:solidFill>
                <a:latin typeface="Roboto" charset="0"/>
              </a:rPr>
              <a:pPr fontAlgn="base">
                <a:spcBef>
                  <a:spcPct val="0"/>
                </a:spcBef>
                <a:spcAft>
                  <a:spcPct val="0"/>
                </a:spcAft>
              </a:pPr>
              <a:t>12</a:t>
            </a:fld>
            <a:endParaRPr lang="en-US" altLang="x-none" dirty="0">
              <a:solidFill>
                <a:schemeClr val="bg1"/>
              </a:solidFill>
              <a:latin typeface="Roboto" charset="0"/>
            </a:endParaRPr>
          </a:p>
        </p:txBody>
      </p:sp>
    </p:spTree>
    <p:extLst>
      <p:ext uri="{BB962C8B-B14F-4D97-AF65-F5344CB8AC3E}">
        <p14:creationId xmlns:p14="http://schemas.microsoft.com/office/powerpoint/2010/main" val="249805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84175" y="457200"/>
            <a:ext cx="11430000" cy="768350"/>
          </a:xfrm>
        </p:spPr>
        <p:txBody>
          <a:bodyPr/>
          <a:lstStyle/>
          <a:p>
            <a:pPr eaLnBrk="1" hangingPunct="1"/>
            <a:r>
              <a:rPr lang="en-US" altLang="x-none" dirty="0"/>
              <a:t>Summary</a:t>
            </a:r>
          </a:p>
        </p:txBody>
      </p:sp>
      <p:sp>
        <p:nvSpPr>
          <p:cNvPr id="28674" name="Content Placeholder 2"/>
          <p:cNvSpPr>
            <a:spLocks noGrp="1"/>
          </p:cNvSpPr>
          <p:nvPr>
            <p:ph sz="half" idx="1"/>
          </p:nvPr>
        </p:nvSpPr>
        <p:spPr>
          <a:xfrm>
            <a:off x="384175" y="1089061"/>
            <a:ext cx="11009966" cy="5087902"/>
          </a:xfrm>
        </p:spPr>
        <p:txBody>
          <a:bodyPr/>
          <a:lstStyle/>
          <a:p>
            <a:pPr fontAlgn="ctr"/>
            <a:r>
              <a:rPr lang="en-US" dirty="0"/>
              <a:t>What is Mobile Assessments?</a:t>
            </a:r>
          </a:p>
          <a:p>
            <a:pPr lvl="1" fontAlgn="ctr"/>
            <a:r>
              <a:rPr lang="en-US" dirty="0"/>
              <a:t>A tool you can use to complete assessments, either online or offline, using your mobile device: phone, tablet, or laptop.</a:t>
            </a:r>
          </a:p>
          <a:p>
            <a:pPr fontAlgn="ctr"/>
            <a:endParaRPr lang="en-US" dirty="0"/>
          </a:p>
          <a:p>
            <a:pPr fontAlgn="ctr"/>
            <a:r>
              <a:rPr lang="en-US" dirty="0"/>
              <a:t>Before You Begin</a:t>
            </a:r>
          </a:p>
          <a:p>
            <a:pPr lvl="1" fontAlgn="ctr"/>
            <a:r>
              <a:rPr lang="en-US" dirty="0"/>
              <a:t>There are minimum requirements for devices and don’t clear your cache before you sync.</a:t>
            </a:r>
          </a:p>
          <a:p>
            <a:pPr fontAlgn="ctr"/>
            <a:endParaRPr lang="en-US" dirty="0"/>
          </a:p>
          <a:p>
            <a:pPr fontAlgn="ctr"/>
            <a:r>
              <a:rPr lang="en-US" dirty="0"/>
              <a:t>Download, Assess, Sync</a:t>
            </a:r>
          </a:p>
          <a:p>
            <a:pPr lvl="1" fontAlgn="ctr"/>
            <a:r>
              <a:rPr lang="en-US" dirty="0"/>
              <a:t>Internet required, not required, internet required</a:t>
            </a:r>
          </a:p>
          <a:p>
            <a:pPr marL="171450" lvl="1" indent="0" fontAlgn="ctr">
              <a:buNone/>
            </a:pPr>
            <a:endParaRPr lang="en-US" dirty="0"/>
          </a:p>
          <a:p>
            <a:pPr fontAlgn="ctr"/>
            <a:r>
              <a:rPr lang="en-US" dirty="0"/>
              <a:t>Working with Assessments</a:t>
            </a:r>
          </a:p>
          <a:p>
            <a:pPr lvl="1" fontAlgn="ctr"/>
            <a:r>
              <a:rPr lang="en-US" dirty="0"/>
              <a:t>Many form navigation options</a:t>
            </a:r>
          </a:p>
          <a:p>
            <a:pPr lvl="1" fontAlgn="ctr"/>
            <a:endParaRPr lang="en-US" dirty="0"/>
          </a:p>
          <a:p>
            <a:pPr fontAlgn="ctr"/>
            <a:r>
              <a:rPr lang="en-US" dirty="0"/>
              <a:t>Timeline for Production</a:t>
            </a:r>
          </a:p>
          <a:p>
            <a:pPr lvl="1" fontAlgn="ctr"/>
            <a:r>
              <a:rPr lang="en-US" dirty="0"/>
              <a:t>Fall 2022</a:t>
            </a:r>
            <a:r>
              <a:rPr lang="en-US" dirty="0">
                <a:highlight>
                  <a:srgbClr val="FFFF00"/>
                </a:highlight>
              </a:rPr>
              <a:t> </a:t>
            </a:r>
          </a:p>
        </p:txBody>
      </p:sp>
      <p:sp>
        <p:nvSpPr>
          <p:cNvPr id="28677" name="Slide Number Placeholder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0851876-ED16-AA46-806D-87FD3AADE9CD}" type="slidenum">
              <a:rPr lang="en-US" altLang="x-none">
                <a:latin typeface="Roboto" charset="0"/>
              </a:rPr>
              <a:pPr fontAlgn="base">
                <a:spcBef>
                  <a:spcPct val="0"/>
                </a:spcBef>
                <a:spcAft>
                  <a:spcPct val="0"/>
                </a:spcAft>
              </a:pPr>
              <a:t>13</a:t>
            </a:fld>
            <a:endParaRPr lang="en-US" altLang="x-none" dirty="0">
              <a:latin typeface="Roboto" charset="0"/>
            </a:endParaRPr>
          </a:p>
        </p:txBody>
      </p:sp>
    </p:spTree>
    <p:extLst>
      <p:ext uri="{BB962C8B-B14F-4D97-AF65-F5344CB8AC3E}">
        <p14:creationId xmlns:p14="http://schemas.microsoft.com/office/powerpoint/2010/main" val="2647888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4796-137C-4AF8-ACD9-5AA784929A6A}"/>
              </a:ext>
            </a:extLst>
          </p:cNvPr>
          <p:cNvSpPr>
            <a:spLocks noGrp="1"/>
          </p:cNvSpPr>
          <p:nvPr>
            <p:ph type="title"/>
          </p:nvPr>
        </p:nvSpPr>
        <p:spPr/>
        <p:txBody>
          <a:bodyPr/>
          <a:lstStyle/>
          <a:p>
            <a:r>
              <a:rPr lang="en-US" dirty="0"/>
              <a:t>Reports Training</a:t>
            </a:r>
          </a:p>
        </p:txBody>
      </p:sp>
      <p:sp>
        <p:nvSpPr>
          <p:cNvPr id="4" name="Slide Number Placeholder 3">
            <a:extLst>
              <a:ext uri="{FF2B5EF4-FFF2-40B4-BE49-F238E27FC236}">
                <a16:creationId xmlns:a16="http://schemas.microsoft.com/office/drawing/2014/main" id="{F76D3D03-3815-4CF1-990E-1A351BD96057}"/>
              </a:ext>
            </a:extLst>
          </p:cNvPr>
          <p:cNvSpPr>
            <a:spLocks noGrp="1"/>
          </p:cNvSpPr>
          <p:nvPr>
            <p:ph type="sldNum" sz="quarter" idx="11"/>
          </p:nvPr>
        </p:nvSpPr>
        <p:spPr/>
        <p:txBody>
          <a:bodyPr/>
          <a:lstStyle/>
          <a:p>
            <a:pPr>
              <a:defRPr/>
            </a:pPr>
            <a:fld id="{A6BD0D20-A83B-E443-8494-41C08099D572}" type="slidenum">
              <a:rPr lang="en-US" smtClean="0"/>
              <a:pPr>
                <a:defRPr/>
              </a:pPr>
              <a:t>14</a:t>
            </a:fld>
            <a:endParaRPr lang="en-US" dirty="0"/>
          </a:p>
        </p:txBody>
      </p:sp>
    </p:spTree>
    <p:extLst>
      <p:ext uri="{BB962C8B-B14F-4D97-AF65-F5344CB8AC3E}">
        <p14:creationId xmlns:p14="http://schemas.microsoft.com/office/powerpoint/2010/main" val="403627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Running Reports in </a:t>
            </a:r>
            <a:r>
              <a:rPr lang="en-US" dirty="0" err="1"/>
              <a:t>eCIRTS</a:t>
            </a:r>
            <a:endParaRPr lang="en-US" dirty="0">
              <a:highlight>
                <a:srgbClr val="FFFF00"/>
              </a:highlight>
            </a:endParaRP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15</a:t>
            </a:fld>
            <a:endParaRPr lang="en-US" altLang="x-none" dirty="0">
              <a:latin typeface="Roboto" charset="0"/>
            </a:endParaRPr>
          </a:p>
        </p:txBody>
      </p:sp>
      <p:sp>
        <p:nvSpPr>
          <p:cNvPr id="4" name="Content Placeholder 3">
            <a:extLst>
              <a:ext uri="{FF2B5EF4-FFF2-40B4-BE49-F238E27FC236}">
                <a16:creationId xmlns:a16="http://schemas.microsoft.com/office/drawing/2014/main" id="{F718659F-E59C-4840-B903-D32AE3B5EB10}"/>
              </a:ext>
            </a:extLst>
          </p:cNvPr>
          <p:cNvSpPr>
            <a:spLocks noGrp="1"/>
          </p:cNvSpPr>
          <p:nvPr>
            <p:ph idx="1"/>
          </p:nvPr>
        </p:nvSpPr>
        <p:spPr/>
        <p:txBody>
          <a:bodyPr/>
          <a:lstStyle/>
          <a:p>
            <a:r>
              <a:rPr lang="en-US" dirty="0"/>
              <a:t>How to run a report</a:t>
            </a:r>
          </a:p>
          <a:p>
            <a:r>
              <a:rPr lang="en-US" dirty="0"/>
              <a:t>Things to avoid when running reports</a:t>
            </a:r>
          </a:p>
          <a:p>
            <a:r>
              <a:rPr lang="en-US" dirty="0"/>
              <a:t>Reporting issues or suggested changes to reports</a:t>
            </a:r>
          </a:p>
          <a:p>
            <a:endParaRPr lang="en-US" dirty="0"/>
          </a:p>
          <a:p>
            <a:r>
              <a:rPr lang="en-US" dirty="0"/>
              <a:t>Report demo recording</a:t>
            </a:r>
          </a:p>
          <a:p>
            <a:pPr marL="3175" indent="0">
              <a:buNone/>
            </a:pPr>
            <a:endParaRPr lang="en-US" dirty="0"/>
          </a:p>
          <a:p>
            <a:pPr marL="3175" indent="0">
              <a:buNone/>
            </a:pPr>
            <a:endParaRPr lang="en-US" dirty="0">
              <a:highlight>
                <a:srgbClr val="FFFF00"/>
              </a:highlight>
            </a:endParaRPr>
          </a:p>
        </p:txBody>
      </p:sp>
    </p:spTree>
    <p:extLst>
      <p:ext uri="{BB962C8B-B14F-4D97-AF65-F5344CB8AC3E}">
        <p14:creationId xmlns:p14="http://schemas.microsoft.com/office/powerpoint/2010/main" val="1380867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32D1-63ED-4DF2-8F90-E8C54B575819}"/>
              </a:ext>
            </a:extLst>
          </p:cNvPr>
          <p:cNvSpPr>
            <a:spLocks noGrp="1"/>
          </p:cNvSpPr>
          <p:nvPr>
            <p:ph type="title"/>
          </p:nvPr>
        </p:nvSpPr>
        <p:spPr/>
        <p:txBody>
          <a:bodyPr/>
          <a:lstStyle/>
          <a:p>
            <a:r>
              <a:rPr lang="en-US" dirty="0"/>
              <a:t>Improvement Suggestions</a:t>
            </a:r>
          </a:p>
        </p:txBody>
      </p:sp>
      <p:sp>
        <p:nvSpPr>
          <p:cNvPr id="4" name="Slide Number Placeholder 3">
            <a:extLst>
              <a:ext uri="{FF2B5EF4-FFF2-40B4-BE49-F238E27FC236}">
                <a16:creationId xmlns:a16="http://schemas.microsoft.com/office/drawing/2014/main" id="{8033A923-7F16-4602-A3DC-59A87F0B5CD0}"/>
              </a:ext>
            </a:extLst>
          </p:cNvPr>
          <p:cNvSpPr>
            <a:spLocks noGrp="1"/>
          </p:cNvSpPr>
          <p:nvPr>
            <p:ph type="sldNum" sz="quarter" idx="11"/>
          </p:nvPr>
        </p:nvSpPr>
        <p:spPr/>
        <p:txBody>
          <a:bodyPr/>
          <a:lstStyle/>
          <a:p>
            <a:pPr>
              <a:defRPr/>
            </a:pPr>
            <a:fld id="{79277942-591C-A941-855B-A308CECA1398}" type="slidenum">
              <a:rPr lang="en-US" smtClean="0"/>
              <a:pPr>
                <a:defRPr/>
              </a:pPr>
              <a:t>16</a:t>
            </a:fld>
            <a:endParaRPr lang="en-US" dirty="0"/>
          </a:p>
        </p:txBody>
      </p:sp>
    </p:spTree>
    <p:extLst>
      <p:ext uri="{BB962C8B-B14F-4D97-AF65-F5344CB8AC3E}">
        <p14:creationId xmlns:p14="http://schemas.microsoft.com/office/powerpoint/2010/main" val="1416803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Activity Roster Filters</a:t>
            </a: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17</a:t>
            </a:fld>
            <a:endParaRPr lang="en-US" altLang="x-none" dirty="0">
              <a:latin typeface="Roboto" charset="0"/>
            </a:endParaRPr>
          </a:p>
        </p:txBody>
      </p:sp>
      <p:sp>
        <p:nvSpPr>
          <p:cNvPr id="6" name="Content Placeholder 5">
            <a:extLst>
              <a:ext uri="{FF2B5EF4-FFF2-40B4-BE49-F238E27FC236}">
                <a16:creationId xmlns:a16="http://schemas.microsoft.com/office/drawing/2014/main" id="{1E5C19EF-8384-4C1C-A420-A639D91FA45D}"/>
              </a:ext>
            </a:extLst>
          </p:cNvPr>
          <p:cNvSpPr>
            <a:spLocks noGrp="1"/>
          </p:cNvSpPr>
          <p:nvPr>
            <p:ph idx="1"/>
          </p:nvPr>
        </p:nvSpPr>
        <p:spPr>
          <a:xfrm>
            <a:off x="381000" y="1038225"/>
            <a:ext cx="11223950" cy="5094344"/>
          </a:xfrm>
        </p:spPr>
        <p:txBody>
          <a:bodyPr/>
          <a:lstStyle/>
          <a:p>
            <a:pPr marL="3175" indent="0">
              <a:buNone/>
            </a:pPr>
            <a:r>
              <a:rPr lang="en-US" b="1" dirty="0"/>
              <a:t>Suggestion: </a:t>
            </a:r>
          </a:p>
          <a:p>
            <a:pPr marL="3175" indent="0">
              <a:buNone/>
            </a:pPr>
            <a:r>
              <a:rPr lang="en-US" dirty="0"/>
              <a:t>Activity Roster actually narrowed down to the program and service.</a:t>
            </a:r>
          </a:p>
          <a:p>
            <a:pPr marL="3175" indent="0">
              <a:buNone/>
            </a:pPr>
            <a:endParaRPr lang="en-US" dirty="0"/>
          </a:p>
          <a:p>
            <a:pPr marL="3175" indent="0">
              <a:buNone/>
            </a:pPr>
            <a:r>
              <a:rPr lang="en-US" b="1" dirty="0"/>
              <a:t>Next Steps:</a:t>
            </a:r>
          </a:p>
          <a:p>
            <a:pPr marL="3175" indent="0">
              <a:buNone/>
            </a:pPr>
            <a:r>
              <a:rPr lang="en-US" dirty="0"/>
              <a:t>This can be done!</a:t>
            </a:r>
          </a:p>
          <a:p>
            <a:pPr marL="3175" indent="0">
              <a:buNone/>
            </a:pPr>
            <a:r>
              <a:rPr lang="en-US" dirty="0"/>
              <a:t>The client must have an authorization for the service first, on the Services tab.</a:t>
            </a:r>
          </a:p>
          <a:p>
            <a:pPr marL="3175" indent="0">
              <a:buNone/>
            </a:pPr>
            <a:r>
              <a:rPr lang="en-US" dirty="0"/>
              <a:t>The Activity Roster is filtered by clients who have an open program enrollment for the program selected on the roster AND if Type of Service = Authorized, only those with authorizations for the service selected on the roster. </a:t>
            </a:r>
          </a:p>
          <a:p>
            <a:pPr marL="3175" indent="0">
              <a:buNone/>
            </a:pPr>
            <a:endParaRPr lang="en-US" dirty="0"/>
          </a:p>
          <a:p>
            <a:pPr marL="3175" indent="0">
              <a:buNone/>
            </a:pPr>
            <a:endParaRPr lang="en-US" dirty="0"/>
          </a:p>
          <a:p>
            <a:pPr marL="3175" indent="0">
              <a:buNone/>
            </a:pPr>
            <a:endParaRPr lang="en-US" dirty="0"/>
          </a:p>
          <a:p>
            <a:pPr marL="3175" indent="0">
              <a:buNone/>
            </a:pPr>
            <a:endParaRPr lang="en-US" dirty="0"/>
          </a:p>
          <a:p>
            <a:pPr marL="3175" indent="0">
              <a:buNone/>
            </a:pPr>
            <a:endParaRPr lang="en-US" dirty="0"/>
          </a:p>
          <a:p>
            <a:pPr marL="3175" indent="0">
              <a:buNone/>
            </a:pPr>
            <a:endParaRPr lang="en-US" dirty="0"/>
          </a:p>
          <a:p>
            <a:pPr marL="3175" indent="0">
              <a:buNone/>
            </a:pPr>
            <a:endParaRPr lang="en-US" dirty="0"/>
          </a:p>
          <a:p>
            <a:pPr marL="3175" indent="0">
              <a:buNone/>
            </a:pPr>
            <a:r>
              <a:rPr lang="en-US" dirty="0"/>
              <a:t>Watch the Demo Days recording for a functionality review of all fields on the activity roster. You can also watch the Demo Days recording of Service and Care Plans for information on creating authorizations.</a:t>
            </a:r>
          </a:p>
          <a:p>
            <a:pPr marL="3175" indent="0">
              <a:buNone/>
            </a:pPr>
            <a:endParaRPr lang="en-US" dirty="0"/>
          </a:p>
        </p:txBody>
      </p:sp>
      <p:pic>
        <p:nvPicPr>
          <p:cNvPr id="2" name="Picture 1">
            <a:extLst>
              <a:ext uri="{FF2B5EF4-FFF2-40B4-BE49-F238E27FC236}">
                <a16:creationId xmlns:a16="http://schemas.microsoft.com/office/drawing/2014/main" id="{F680AD19-7BF6-4282-A263-E9C0F8F97BB7}"/>
              </a:ext>
            </a:extLst>
          </p:cNvPr>
          <p:cNvPicPr>
            <a:picLocks noChangeAspect="1"/>
          </p:cNvPicPr>
          <p:nvPr/>
        </p:nvPicPr>
        <p:blipFill>
          <a:blip r:embed="rId2"/>
          <a:stretch>
            <a:fillRect/>
          </a:stretch>
        </p:blipFill>
        <p:spPr>
          <a:xfrm>
            <a:off x="384175" y="3770693"/>
            <a:ext cx="7890553" cy="2495991"/>
          </a:xfrm>
          <a:prstGeom prst="rect">
            <a:avLst/>
          </a:prstGeom>
        </p:spPr>
      </p:pic>
    </p:spTree>
    <p:extLst>
      <p:ext uri="{BB962C8B-B14F-4D97-AF65-F5344CB8AC3E}">
        <p14:creationId xmlns:p14="http://schemas.microsoft.com/office/powerpoint/2010/main" val="3759845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Search by Pseudo SSN</a:t>
            </a: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18</a:t>
            </a:fld>
            <a:endParaRPr lang="en-US" altLang="x-none" dirty="0">
              <a:latin typeface="Roboto" charset="0"/>
            </a:endParaRPr>
          </a:p>
        </p:txBody>
      </p:sp>
      <p:sp>
        <p:nvSpPr>
          <p:cNvPr id="6" name="Content Placeholder 5">
            <a:extLst>
              <a:ext uri="{FF2B5EF4-FFF2-40B4-BE49-F238E27FC236}">
                <a16:creationId xmlns:a16="http://schemas.microsoft.com/office/drawing/2014/main" id="{1E5C19EF-8384-4C1C-A420-A639D91FA45D}"/>
              </a:ext>
            </a:extLst>
          </p:cNvPr>
          <p:cNvSpPr>
            <a:spLocks noGrp="1"/>
          </p:cNvSpPr>
          <p:nvPr>
            <p:ph idx="1"/>
          </p:nvPr>
        </p:nvSpPr>
        <p:spPr>
          <a:xfrm>
            <a:off x="384175" y="1225551"/>
            <a:ext cx="11220775" cy="4907018"/>
          </a:xfrm>
        </p:spPr>
        <p:txBody>
          <a:bodyPr/>
          <a:lstStyle/>
          <a:p>
            <a:pPr marL="3175" indent="0">
              <a:buNone/>
            </a:pPr>
            <a:r>
              <a:rPr lang="en-US" b="1" dirty="0"/>
              <a:t>Suggestion</a:t>
            </a:r>
            <a:r>
              <a:rPr lang="en-US" dirty="0"/>
              <a:t>: </a:t>
            </a:r>
          </a:p>
          <a:p>
            <a:pPr marL="3175" indent="0">
              <a:buNone/>
            </a:pPr>
            <a:r>
              <a:rPr lang="en-US" dirty="0"/>
              <a:t>Add a search box for </a:t>
            </a:r>
            <a:r>
              <a:rPr lang="en-US" dirty="0" err="1"/>
              <a:t>Pseudo`s</a:t>
            </a:r>
            <a:r>
              <a:rPr lang="en-US" dirty="0"/>
              <a:t>. </a:t>
            </a:r>
          </a:p>
          <a:p>
            <a:pPr marL="3175" indent="0">
              <a:buNone/>
            </a:pPr>
            <a:endParaRPr lang="en-US" dirty="0"/>
          </a:p>
          <a:p>
            <a:pPr marL="3175" indent="0">
              <a:buNone/>
            </a:pPr>
            <a:r>
              <a:rPr lang="en-US" b="1" dirty="0"/>
              <a:t>Next Steps:</a:t>
            </a:r>
          </a:p>
          <a:p>
            <a:pPr marL="3175" indent="0">
              <a:buNone/>
            </a:pPr>
            <a:r>
              <a:rPr lang="en-US" dirty="0"/>
              <a:t>The eCIRTS Task Force is one step ahead of you!</a:t>
            </a:r>
          </a:p>
          <a:p>
            <a:pPr marL="3175" indent="0">
              <a:buNone/>
            </a:pPr>
            <a:r>
              <a:rPr lang="en-US" dirty="0"/>
              <a:t>This field is not one that can currently be enabled as a search filter, but it has been asked for. </a:t>
            </a:r>
          </a:p>
          <a:p>
            <a:pPr marL="3175" indent="0">
              <a:buNone/>
            </a:pPr>
            <a:r>
              <a:rPr lang="en-US" dirty="0"/>
              <a:t>An enhancement request was already submitted to WellSky to add this field as a search filter. It will be available in a future build, but the timeline is still unknown at this point. </a:t>
            </a:r>
          </a:p>
          <a:p>
            <a:pPr marL="3175" indent="0">
              <a:buNone/>
            </a:pPr>
            <a:endParaRPr lang="en-US" dirty="0"/>
          </a:p>
        </p:txBody>
      </p:sp>
    </p:spTree>
    <p:extLst>
      <p:ext uri="{BB962C8B-B14F-4D97-AF65-F5344CB8AC3E}">
        <p14:creationId xmlns:p14="http://schemas.microsoft.com/office/powerpoint/2010/main" val="4139745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Fewer Drop-Down Menus</a:t>
            </a:r>
            <a:endParaRPr lang="en-US" dirty="0">
              <a:highlight>
                <a:srgbClr val="FFFF00"/>
              </a:highlight>
            </a:endParaRP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19</a:t>
            </a:fld>
            <a:endParaRPr lang="en-US" altLang="x-none" dirty="0">
              <a:latin typeface="Roboto" charset="0"/>
            </a:endParaRPr>
          </a:p>
        </p:txBody>
      </p:sp>
      <p:sp>
        <p:nvSpPr>
          <p:cNvPr id="6" name="Content Placeholder 5">
            <a:extLst>
              <a:ext uri="{FF2B5EF4-FFF2-40B4-BE49-F238E27FC236}">
                <a16:creationId xmlns:a16="http://schemas.microsoft.com/office/drawing/2014/main" id="{1E5C19EF-8384-4C1C-A420-A639D91FA45D}"/>
              </a:ext>
            </a:extLst>
          </p:cNvPr>
          <p:cNvSpPr>
            <a:spLocks noGrp="1"/>
          </p:cNvSpPr>
          <p:nvPr>
            <p:ph idx="1"/>
          </p:nvPr>
        </p:nvSpPr>
        <p:spPr>
          <a:xfrm>
            <a:off x="384175" y="1344707"/>
            <a:ext cx="11220775" cy="4787862"/>
          </a:xfrm>
        </p:spPr>
        <p:txBody>
          <a:bodyPr/>
          <a:lstStyle/>
          <a:p>
            <a:pPr marL="3175" indent="0">
              <a:buNone/>
            </a:pPr>
            <a:r>
              <a:rPr lang="en-US" b="1" dirty="0"/>
              <a:t>Suggestion</a:t>
            </a:r>
            <a:r>
              <a:rPr lang="en-US" dirty="0"/>
              <a:t>: </a:t>
            </a:r>
          </a:p>
          <a:p>
            <a:pPr marL="3175" indent="0">
              <a:buNone/>
            </a:pPr>
            <a:r>
              <a:rPr lang="en-US" dirty="0"/>
              <a:t>Fewer drop-down menus; Allow type in choice not just drop down. Allow for direct data entry. Pick lists are take too long</a:t>
            </a:r>
          </a:p>
          <a:p>
            <a:pPr marL="3175" indent="0">
              <a:buNone/>
            </a:pPr>
            <a:endParaRPr lang="en-US" dirty="0"/>
          </a:p>
          <a:p>
            <a:pPr marL="3175" indent="0">
              <a:buNone/>
            </a:pPr>
            <a:r>
              <a:rPr lang="en-US" b="1" dirty="0"/>
              <a:t>Next Steps:</a:t>
            </a:r>
          </a:p>
          <a:p>
            <a:pPr marL="3175" indent="0">
              <a:buNone/>
            </a:pPr>
            <a:r>
              <a:rPr lang="en-US" dirty="0"/>
              <a:t>To improve the quality and consistency of data across PSAs and make for easier reporting, the eCIRTS Task Force purposely moved away from free text fields when converting CIRTS data into eCIRTS. </a:t>
            </a:r>
          </a:p>
          <a:p>
            <a:pPr marL="3175" indent="0">
              <a:buNone/>
            </a:pPr>
            <a:r>
              <a:rPr lang="en-US" dirty="0"/>
              <a:t>Structured phone, address, and lookup fields are throughout the application.  </a:t>
            </a:r>
          </a:p>
          <a:p>
            <a:pPr marL="3175" indent="0">
              <a:buNone/>
            </a:pPr>
            <a:r>
              <a:rPr lang="en-US" dirty="0"/>
              <a:t>There are also several fields that cannot be changed because of their impact on eCIRTS checks and balances. </a:t>
            </a:r>
          </a:p>
          <a:p>
            <a:pPr marL="3175" indent="0">
              <a:buNone/>
            </a:pPr>
            <a:r>
              <a:rPr lang="en-US" dirty="0"/>
              <a:t>Watch the Demo Days recording for shortcuts when navigating long lookup lists, specifically on the Activity and Activity Roster pages. </a:t>
            </a:r>
          </a:p>
        </p:txBody>
      </p:sp>
    </p:spTree>
    <p:extLst>
      <p:ext uri="{BB962C8B-B14F-4D97-AF65-F5344CB8AC3E}">
        <p14:creationId xmlns:p14="http://schemas.microsoft.com/office/powerpoint/2010/main" val="259040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1D7A-99C4-4F88-9D6C-E41FF698FF38}"/>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1AF6BB94-E773-4F19-ABDB-FA45FE77DF89}"/>
              </a:ext>
            </a:extLst>
          </p:cNvPr>
          <p:cNvSpPr>
            <a:spLocks noGrp="1"/>
          </p:cNvSpPr>
          <p:nvPr>
            <p:ph idx="1"/>
          </p:nvPr>
        </p:nvSpPr>
        <p:spPr/>
        <p:txBody>
          <a:bodyPr/>
          <a:lstStyle/>
          <a:p>
            <a:r>
              <a:rPr lang="en-US" dirty="0"/>
              <a:t>Jonathan Yeaton, Chief Information Officer, DOEA</a:t>
            </a:r>
          </a:p>
          <a:p>
            <a:r>
              <a:rPr lang="en-US" dirty="0"/>
              <a:t>Monica Reed, Senior Implementation Consultant, WellSky</a:t>
            </a:r>
          </a:p>
          <a:p>
            <a:r>
              <a:rPr lang="en-US" dirty="0"/>
              <a:t>Format</a:t>
            </a:r>
          </a:p>
        </p:txBody>
      </p:sp>
      <p:sp>
        <p:nvSpPr>
          <p:cNvPr id="6" name="Slide Number Placeholder 5">
            <a:extLst>
              <a:ext uri="{FF2B5EF4-FFF2-40B4-BE49-F238E27FC236}">
                <a16:creationId xmlns:a16="http://schemas.microsoft.com/office/drawing/2014/main" id="{771DCC66-6D99-417E-8862-8E7C2322420C}"/>
              </a:ext>
            </a:extLst>
          </p:cNvPr>
          <p:cNvSpPr>
            <a:spLocks noGrp="1"/>
          </p:cNvSpPr>
          <p:nvPr>
            <p:ph type="sldNum" sz="quarter" idx="12"/>
          </p:nvPr>
        </p:nvSpPr>
        <p:spPr/>
        <p:txBody>
          <a:bodyPr/>
          <a:lstStyle/>
          <a:p>
            <a:pPr>
              <a:defRPr/>
            </a:pPr>
            <a:fld id="{73F192D4-865F-4541-A234-611037A106C3}" type="slidenum">
              <a:rPr lang="en-US" smtClean="0"/>
              <a:pPr>
                <a:defRPr/>
              </a:pPr>
              <a:t>2</a:t>
            </a:fld>
            <a:endParaRPr lang="en-US" dirty="0"/>
          </a:p>
        </p:txBody>
      </p:sp>
    </p:spTree>
    <p:extLst>
      <p:ext uri="{BB962C8B-B14F-4D97-AF65-F5344CB8AC3E}">
        <p14:creationId xmlns:p14="http://schemas.microsoft.com/office/powerpoint/2010/main" val="3969332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Need More Training Opportunities </a:t>
            </a: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20</a:t>
            </a:fld>
            <a:endParaRPr lang="en-US" altLang="x-none" dirty="0">
              <a:latin typeface="Roboto" charset="0"/>
            </a:endParaRPr>
          </a:p>
        </p:txBody>
      </p:sp>
      <p:sp>
        <p:nvSpPr>
          <p:cNvPr id="6" name="Content Placeholder 5">
            <a:extLst>
              <a:ext uri="{FF2B5EF4-FFF2-40B4-BE49-F238E27FC236}">
                <a16:creationId xmlns:a16="http://schemas.microsoft.com/office/drawing/2014/main" id="{1E5C19EF-8384-4C1C-A420-A639D91FA45D}"/>
              </a:ext>
            </a:extLst>
          </p:cNvPr>
          <p:cNvSpPr>
            <a:spLocks noGrp="1"/>
          </p:cNvSpPr>
          <p:nvPr>
            <p:ph idx="1"/>
          </p:nvPr>
        </p:nvSpPr>
        <p:spPr>
          <a:xfrm>
            <a:off x="384174" y="1308847"/>
            <a:ext cx="6581705" cy="4823721"/>
          </a:xfrm>
        </p:spPr>
        <p:txBody>
          <a:bodyPr/>
          <a:lstStyle/>
          <a:p>
            <a:pPr marL="3175" indent="0">
              <a:buNone/>
            </a:pPr>
            <a:r>
              <a:rPr lang="en-US" b="1" dirty="0"/>
              <a:t>Suggestion</a:t>
            </a:r>
            <a:r>
              <a:rPr lang="en-US" dirty="0"/>
              <a:t>: </a:t>
            </a:r>
          </a:p>
          <a:p>
            <a:pPr marL="3175" indent="0">
              <a:buNone/>
            </a:pPr>
            <a:r>
              <a:rPr lang="en-US" dirty="0"/>
              <a:t>Need more training opportunities. More frequent in-person training for new employees and refreshers for existing employees.</a:t>
            </a:r>
          </a:p>
          <a:p>
            <a:pPr marL="3175" indent="0">
              <a:buNone/>
            </a:pPr>
            <a:endParaRPr lang="en-US" dirty="0"/>
          </a:p>
          <a:p>
            <a:pPr marL="3175" indent="0">
              <a:buNone/>
            </a:pPr>
            <a:r>
              <a:rPr lang="en-US" b="1" dirty="0"/>
              <a:t>Next Steps:</a:t>
            </a:r>
          </a:p>
          <a:p>
            <a:pPr marL="3175" indent="0">
              <a:buNone/>
            </a:pPr>
            <a:r>
              <a:rPr lang="en-US" dirty="0"/>
              <a:t>Please connect with your Super User. Each PSA has one or more Super Users. They know a lot!</a:t>
            </a:r>
          </a:p>
          <a:p>
            <a:pPr marL="3175" indent="0">
              <a:buNone/>
            </a:pPr>
            <a:r>
              <a:rPr lang="en-US" dirty="0"/>
              <a:t>Super Users from all PSAs meet weekly and discuss refinements to eCIRTS as well as training opportunities. </a:t>
            </a:r>
          </a:p>
          <a:p>
            <a:pPr marL="3175" indent="0">
              <a:buNone/>
            </a:pPr>
            <a:r>
              <a:rPr lang="en-US" dirty="0"/>
              <a:t>We have completed several rounds of training across the state for topics suggested by the Super Users since go live. The following manuals and recordings are available:</a:t>
            </a:r>
          </a:p>
        </p:txBody>
      </p:sp>
      <p:graphicFrame>
        <p:nvGraphicFramePr>
          <p:cNvPr id="2" name="Table 1">
            <a:extLst>
              <a:ext uri="{FF2B5EF4-FFF2-40B4-BE49-F238E27FC236}">
                <a16:creationId xmlns:a16="http://schemas.microsoft.com/office/drawing/2014/main" id="{05D2693F-3535-4B29-9DF6-C7D70148E9B4}"/>
              </a:ext>
            </a:extLst>
          </p:cNvPr>
          <p:cNvGraphicFramePr>
            <a:graphicFrameLocks noGrp="1"/>
          </p:cNvGraphicFramePr>
          <p:nvPr>
            <p:extLst>
              <p:ext uri="{D42A27DB-BD31-4B8C-83A1-F6EECF244321}">
                <p14:modId xmlns:p14="http://schemas.microsoft.com/office/powerpoint/2010/main" val="972115377"/>
              </p:ext>
            </p:extLst>
          </p:nvPr>
        </p:nvGraphicFramePr>
        <p:xfrm>
          <a:off x="7091630" y="1225550"/>
          <a:ext cx="4557445" cy="5134929"/>
        </p:xfrm>
        <a:graphic>
          <a:graphicData uri="http://schemas.openxmlformats.org/drawingml/2006/table">
            <a:tbl>
              <a:tblPr>
                <a:tableStyleId>{5C22544A-7EE6-4342-B048-85BDC9FD1C3A}</a:tableStyleId>
              </a:tblPr>
              <a:tblGrid>
                <a:gridCol w="4557445">
                  <a:extLst>
                    <a:ext uri="{9D8B030D-6E8A-4147-A177-3AD203B41FA5}">
                      <a16:colId xmlns:a16="http://schemas.microsoft.com/office/drawing/2014/main" val="3622133424"/>
                    </a:ext>
                  </a:extLst>
                </a:gridCol>
              </a:tblGrid>
              <a:tr h="386477">
                <a:tc>
                  <a:txBody>
                    <a:bodyPr/>
                    <a:lstStyle/>
                    <a:p>
                      <a:pPr algn="l" fontAlgn="b"/>
                      <a:r>
                        <a:rPr lang="en-US" sz="1600" u="none" strike="noStrike">
                          <a:effectLst/>
                        </a:rPr>
                        <a:t>Build Update for eCIRTS Version 8.6.3</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2310607671"/>
                  </a:ext>
                </a:extLst>
              </a:tr>
              <a:tr h="386477">
                <a:tc>
                  <a:txBody>
                    <a:bodyPr/>
                    <a:lstStyle/>
                    <a:p>
                      <a:pPr algn="l" fontAlgn="b"/>
                      <a:r>
                        <a:rPr lang="en-US" sz="1600" u="none" strike="noStrike" dirty="0">
                          <a:effectLst/>
                        </a:rPr>
                        <a:t>Case Closure Process</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1386300897"/>
                  </a:ext>
                </a:extLst>
              </a:tr>
              <a:tr h="386477">
                <a:tc>
                  <a:txBody>
                    <a:bodyPr/>
                    <a:lstStyle/>
                    <a:p>
                      <a:pPr algn="l" fontAlgn="b"/>
                      <a:r>
                        <a:rPr lang="en-US" sz="1600" u="none" strike="noStrike">
                          <a:effectLst/>
                        </a:rPr>
                        <a:t>Demo Days: Contracts and Contract Services for AAA Fiscal Officers</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2632773390"/>
                  </a:ext>
                </a:extLst>
              </a:tr>
              <a:tr h="386477">
                <a:tc>
                  <a:txBody>
                    <a:bodyPr/>
                    <a:lstStyle/>
                    <a:p>
                      <a:pPr algn="l" fontAlgn="b"/>
                      <a:r>
                        <a:rPr lang="en-US" sz="1600" u="none" strike="noStrike" dirty="0">
                          <a:effectLst/>
                        </a:rPr>
                        <a:t>Demo Days: Entering Billable Services</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282861479"/>
                  </a:ext>
                </a:extLst>
              </a:tr>
              <a:tr h="386477">
                <a:tc>
                  <a:txBody>
                    <a:bodyPr/>
                    <a:lstStyle/>
                    <a:p>
                      <a:pPr algn="l" fontAlgn="b"/>
                      <a:r>
                        <a:rPr lang="en-US" sz="1600" u="none" strike="noStrike" dirty="0">
                          <a:effectLst/>
                        </a:rPr>
                        <a:t>Demo Days: Services and Care Plans</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2145215869"/>
                  </a:ext>
                </a:extLst>
              </a:tr>
              <a:tr h="386477">
                <a:tc>
                  <a:txBody>
                    <a:bodyPr/>
                    <a:lstStyle/>
                    <a:p>
                      <a:pPr algn="l" fontAlgn="b"/>
                      <a:r>
                        <a:rPr lang="en-US" sz="1600" u="none" strike="noStrike">
                          <a:effectLst/>
                        </a:rPr>
                        <a:t>Introduction to Mobile Assessments</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2894158547"/>
                  </a:ext>
                </a:extLst>
              </a:tr>
              <a:tr h="386477">
                <a:tc>
                  <a:txBody>
                    <a:bodyPr/>
                    <a:lstStyle/>
                    <a:p>
                      <a:pPr algn="l" fontAlgn="b"/>
                      <a:r>
                        <a:rPr lang="en-US" sz="1600" u="none" strike="noStrike">
                          <a:effectLst/>
                        </a:rPr>
                        <a:t>Provider Contracts and Contract Services</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3883883460"/>
                  </a:ext>
                </a:extLst>
              </a:tr>
              <a:tr h="386477">
                <a:tc>
                  <a:txBody>
                    <a:bodyPr/>
                    <a:lstStyle/>
                    <a:p>
                      <a:pPr algn="l" fontAlgn="b"/>
                      <a:r>
                        <a:rPr lang="en-US" sz="1600" u="none" strike="noStrike">
                          <a:effectLst/>
                        </a:rPr>
                        <a:t>Provider Service Packages</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3034144956"/>
                  </a:ext>
                </a:extLst>
              </a:tr>
              <a:tr h="386477">
                <a:tc>
                  <a:txBody>
                    <a:bodyPr/>
                    <a:lstStyle/>
                    <a:p>
                      <a:pPr algn="l" fontAlgn="b"/>
                      <a:r>
                        <a:rPr lang="en-US" sz="1600" u="none" strike="noStrike">
                          <a:effectLst/>
                        </a:rPr>
                        <a:t>Resolving Provider Billing Issues</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2321801088"/>
                  </a:ext>
                </a:extLst>
              </a:tr>
              <a:tr h="386477">
                <a:tc>
                  <a:txBody>
                    <a:bodyPr/>
                    <a:lstStyle/>
                    <a:p>
                      <a:pPr algn="l" fontAlgn="b"/>
                      <a:r>
                        <a:rPr lang="en-US" sz="1600" u="none" strike="noStrike">
                          <a:effectLst/>
                        </a:rPr>
                        <a:t>Role Updates August 2022</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2661907083"/>
                  </a:ext>
                </a:extLst>
              </a:tr>
              <a:tr h="386477">
                <a:tc>
                  <a:txBody>
                    <a:bodyPr/>
                    <a:lstStyle/>
                    <a:p>
                      <a:pPr algn="l" fontAlgn="b"/>
                      <a:r>
                        <a:rPr lang="en-US" sz="1600" u="none" strike="noStrike">
                          <a:effectLst/>
                        </a:rPr>
                        <a:t>Service and Care Plan Clean Up</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1523093396"/>
                  </a:ext>
                </a:extLst>
              </a:tr>
              <a:tr h="386477">
                <a:tc>
                  <a:txBody>
                    <a:bodyPr/>
                    <a:lstStyle/>
                    <a:p>
                      <a:pPr algn="l" fontAlgn="b"/>
                      <a:r>
                        <a:rPr lang="en-US" sz="1600" u="none" strike="noStrike">
                          <a:effectLst/>
                        </a:rPr>
                        <a:t>Terminate - Billing Status Use</a:t>
                      </a:r>
                      <a:endParaRPr lang="en-US" sz="1600" b="0" i="0" u="none" strike="noStrike">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1454516049"/>
                  </a:ext>
                </a:extLst>
              </a:tr>
              <a:tr h="386477">
                <a:tc>
                  <a:txBody>
                    <a:bodyPr/>
                    <a:lstStyle/>
                    <a:p>
                      <a:pPr algn="l" fontAlgn="b"/>
                      <a:r>
                        <a:rPr lang="en-US" sz="1600" u="none" strike="noStrike" dirty="0">
                          <a:effectLst/>
                        </a:rPr>
                        <a:t>Updating Migrated Services for 'Historical Provider'</a:t>
                      </a:r>
                      <a:endParaRPr lang="en-US"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467681808"/>
                  </a:ext>
                </a:extLst>
              </a:tr>
            </a:tbl>
          </a:graphicData>
        </a:graphic>
      </p:graphicFrame>
    </p:spTree>
    <p:extLst>
      <p:ext uri="{BB962C8B-B14F-4D97-AF65-F5344CB8AC3E}">
        <p14:creationId xmlns:p14="http://schemas.microsoft.com/office/powerpoint/2010/main" val="1042065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Streamline the Enrollment Process</a:t>
            </a: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21</a:t>
            </a:fld>
            <a:endParaRPr lang="en-US" altLang="x-none" dirty="0">
              <a:latin typeface="Roboto" charset="0"/>
            </a:endParaRPr>
          </a:p>
        </p:txBody>
      </p:sp>
      <p:sp>
        <p:nvSpPr>
          <p:cNvPr id="6" name="Content Placeholder 5">
            <a:extLst>
              <a:ext uri="{FF2B5EF4-FFF2-40B4-BE49-F238E27FC236}">
                <a16:creationId xmlns:a16="http://schemas.microsoft.com/office/drawing/2014/main" id="{1E5C19EF-8384-4C1C-A420-A639D91FA45D}"/>
              </a:ext>
            </a:extLst>
          </p:cNvPr>
          <p:cNvSpPr>
            <a:spLocks noGrp="1"/>
          </p:cNvSpPr>
          <p:nvPr>
            <p:ph idx="1"/>
          </p:nvPr>
        </p:nvSpPr>
        <p:spPr>
          <a:xfrm>
            <a:off x="304801" y="1225550"/>
            <a:ext cx="11300150" cy="4907019"/>
          </a:xfrm>
        </p:spPr>
        <p:txBody>
          <a:bodyPr/>
          <a:lstStyle/>
          <a:p>
            <a:pPr marL="3175" indent="0">
              <a:buNone/>
            </a:pPr>
            <a:r>
              <a:rPr lang="en-US" b="1" dirty="0"/>
              <a:t>Suggestion</a:t>
            </a:r>
            <a:r>
              <a:rPr lang="en-US" dirty="0"/>
              <a:t>: </a:t>
            </a:r>
          </a:p>
          <a:p>
            <a:pPr marL="3175" indent="0">
              <a:buNone/>
            </a:pPr>
            <a:r>
              <a:rPr lang="en-US" dirty="0"/>
              <a:t>Streamline the enrollment process.</a:t>
            </a:r>
          </a:p>
          <a:p>
            <a:pPr marL="3175" indent="0">
              <a:buNone/>
            </a:pPr>
            <a:endParaRPr lang="en-US" dirty="0"/>
          </a:p>
          <a:p>
            <a:pPr marL="3175" indent="0">
              <a:buNone/>
            </a:pPr>
            <a:r>
              <a:rPr lang="en-US" b="1" dirty="0"/>
              <a:t>Next Steps:</a:t>
            </a:r>
          </a:p>
          <a:p>
            <a:pPr marL="6350" indent="0" fontAlgn="ctr">
              <a:buNone/>
            </a:pPr>
            <a:r>
              <a:rPr lang="en-US" dirty="0"/>
              <a:t>To assist providers with their spending plans, ensuring they do not go over their contracted funds, and aid the AAAs and providers in monthly surplus/deficit discussions, eCIRTS has substantially more checks and balances for billing than legacy CIRTS. There are steps/fields that cannot be removed from the enrollment process because of their impact on eCIRTS checks and balances. </a:t>
            </a:r>
          </a:p>
          <a:p>
            <a:pPr marL="3175" indent="0">
              <a:buNone/>
            </a:pPr>
            <a:r>
              <a:rPr lang="en-US" dirty="0"/>
              <a:t>The Super Users and System Change Task Force has been and will continue to refine the workflows in the application like they’ve done since January 2022. This results in ‘less click' workflows. If you have suggestions for improvement, please let your Super User know!</a:t>
            </a:r>
          </a:p>
          <a:p>
            <a:pPr marL="3175" indent="0">
              <a:buNone/>
            </a:pPr>
            <a:r>
              <a:rPr lang="en-US" dirty="0"/>
              <a:t>Watch the Demo Days recording for required setup for the checks and balances that impact the enrollment process.</a:t>
            </a:r>
          </a:p>
        </p:txBody>
      </p:sp>
    </p:spTree>
    <p:extLst>
      <p:ext uri="{BB962C8B-B14F-4D97-AF65-F5344CB8AC3E}">
        <p14:creationId xmlns:p14="http://schemas.microsoft.com/office/powerpoint/2010/main" val="3296167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Parent Status of Lead Agencies</a:t>
            </a: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22</a:t>
            </a:fld>
            <a:endParaRPr lang="en-US" altLang="x-none" dirty="0">
              <a:latin typeface="Roboto" charset="0"/>
            </a:endParaRPr>
          </a:p>
        </p:txBody>
      </p:sp>
      <p:sp>
        <p:nvSpPr>
          <p:cNvPr id="6" name="Content Placeholder 5">
            <a:extLst>
              <a:ext uri="{FF2B5EF4-FFF2-40B4-BE49-F238E27FC236}">
                <a16:creationId xmlns:a16="http://schemas.microsoft.com/office/drawing/2014/main" id="{1E5C19EF-8384-4C1C-A420-A639D91FA45D}"/>
              </a:ext>
            </a:extLst>
          </p:cNvPr>
          <p:cNvSpPr>
            <a:spLocks noGrp="1"/>
          </p:cNvSpPr>
          <p:nvPr>
            <p:ph idx="1"/>
          </p:nvPr>
        </p:nvSpPr>
        <p:spPr>
          <a:xfrm>
            <a:off x="384175" y="1371601"/>
            <a:ext cx="11220775" cy="4760968"/>
          </a:xfrm>
        </p:spPr>
        <p:txBody>
          <a:bodyPr/>
          <a:lstStyle/>
          <a:p>
            <a:pPr marL="3175" indent="0">
              <a:buNone/>
            </a:pPr>
            <a:r>
              <a:rPr lang="en-US" b="1" dirty="0"/>
              <a:t>Suggestion</a:t>
            </a:r>
            <a:r>
              <a:rPr lang="en-US" dirty="0"/>
              <a:t>: </a:t>
            </a:r>
          </a:p>
          <a:p>
            <a:pPr marL="3175" indent="0">
              <a:buNone/>
            </a:pPr>
            <a:r>
              <a:rPr lang="en-US" dirty="0"/>
              <a:t>Please re-configure eCIRTS to restore the “parent” status of the lead agencies.  We have 30 service providers providing 9 different services for 3 different programs, for a total of 139 monthly invoices/reports.  Due to the way eCIRTS is configured, we have to run 139 separate reports each month.  Is it possible to configure the system so that the lead agency is the “parent” and we could pull congregate reports?  </a:t>
            </a:r>
          </a:p>
          <a:p>
            <a:pPr marL="3175" indent="0">
              <a:buNone/>
            </a:pPr>
            <a:endParaRPr lang="en-US" dirty="0"/>
          </a:p>
          <a:p>
            <a:pPr marL="3175" indent="0">
              <a:buNone/>
            </a:pPr>
            <a:r>
              <a:rPr lang="en-US" b="1" dirty="0"/>
              <a:t>Next Steps:</a:t>
            </a:r>
          </a:p>
          <a:p>
            <a:pPr marL="3175" indent="0">
              <a:buNone/>
            </a:pPr>
            <a:r>
              <a:rPr lang="en-US" dirty="0"/>
              <a:t>We cannot go back to the CIRTS structure                                                                                                                                                                                                                               but you can get what you need by                                                                                                                                                                                                   updating the reports. </a:t>
            </a:r>
          </a:p>
          <a:p>
            <a:pPr marL="3175" indent="0">
              <a:buNone/>
            </a:pPr>
            <a:r>
              <a:rPr lang="en-US" dirty="0"/>
              <a:t>If a provider can be contracted to provide                                                                                                                                                                                                  services and submit billable units, then                                                                                                                                                                                       they MUST have their own provider record                                                                                                                                                                                 in eCIRTS. These provider record will be                                                                                                                                                                                    associated to each other as                                                                                                                                                                                                 parent/child(locations) through linked relationships. </a:t>
            </a:r>
          </a:p>
        </p:txBody>
      </p:sp>
      <p:pic>
        <p:nvPicPr>
          <p:cNvPr id="2" name="Picture 1">
            <a:extLst>
              <a:ext uri="{FF2B5EF4-FFF2-40B4-BE49-F238E27FC236}">
                <a16:creationId xmlns:a16="http://schemas.microsoft.com/office/drawing/2014/main" id="{AFFFFF41-D7BD-4165-BCEC-269482E8C1DC}"/>
              </a:ext>
            </a:extLst>
          </p:cNvPr>
          <p:cNvPicPr>
            <a:picLocks noChangeAspect="1"/>
          </p:cNvPicPr>
          <p:nvPr/>
        </p:nvPicPr>
        <p:blipFill rotWithShape="1">
          <a:blip r:embed="rId2"/>
          <a:srcRect r="5222" b="26642"/>
          <a:stretch/>
        </p:blipFill>
        <p:spPr>
          <a:xfrm>
            <a:off x="4287232" y="2925696"/>
            <a:ext cx="7761333" cy="2401990"/>
          </a:xfrm>
          <a:prstGeom prst="rect">
            <a:avLst/>
          </a:prstGeom>
        </p:spPr>
      </p:pic>
    </p:spTree>
    <p:extLst>
      <p:ext uri="{BB962C8B-B14F-4D97-AF65-F5344CB8AC3E}">
        <p14:creationId xmlns:p14="http://schemas.microsoft.com/office/powerpoint/2010/main" val="1384695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Parent Status of Lead Agencies</a:t>
            </a: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23</a:t>
            </a:fld>
            <a:endParaRPr lang="en-US" altLang="x-none" dirty="0">
              <a:latin typeface="Roboto" charset="0"/>
            </a:endParaRPr>
          </a:p>
        </p:txBody>
      </p:sp>
      <p:sp>
        <p:nvSpPr>
          <p:cNvPr id="6" name="Content Placeholder 5">
            <a:extLst>
              <a:ext uri="{FF2B5EF4-FFF2-40B4-BE49-F238E27FC236}">
                <a16:creationId xmlns:a16="http://schemas.microsoft.com/office/drawing/2014/main" id="{1E5C19EF-8384-4C1C-A420-A639D91FA45D}"/>
              </a:ext>
            </a:extLst>
          </p:cNvPr>
          <p:cNvSpPr>
            <a:spLocks noGrp="1"/>
          </p:cNvSpPr>
          <p:nvPr>
            <p:ph idx="1"/>
          </p:nvPr>
        </p:nvSpPr>
        <p:spPr>
          <a:xfrm>
            <a:off x="384175" y="1380565"/>
            <a:ext cx="11220775" cy="4752003"/>
          </a:xfrm>
        </p:spPr>
        <p:txBody>
          <a:bodyPr/>
          <a:lstStyle/>
          <a:p>
            <a:pPr marL="3175" indent="0">
              <a:buNone/>
            </a:pPr>
            <a:r>
              <a:rPr lang="en-US" b="1" dirty="0"/>
              <a:t>Next Steps:</a:t>
            </a:r>
          </a:p>
          <a:p>
            <a:pPr marL="3175" indent="0">
              <a:buNone/>
            </a:pPr>
            <a:r>
              <a:rPr lang="en-US" dirty="0"/>
              <a:t>When it comes to reports, they can be updated to include/exclude linked providers (see the Activity Record Data report as an example.)  </a:t>
            </a:r>
          </a:p>
          <a:p>
            <a:pPr marL="3175" indent="0">
              <a:buNone/>
            </a:pPr>
            <a:r>
              <a:rPr lang="en-US" dirty="0"/>
              <a:t>Instead of running a report 139 times, you can check the flag to include linked providers, run the report for the parent and all activities for that parent's children will also display on the report. </a:t>
            </a:r>
          </a:p>
          <a:p>
            <a:pPr marL="3175" indent="0">
              <a:buNone/>
            </a:pPr>
            <a:endParaRPr lang="en-US" dirty="0"/>
          </a:p>
          <a:p>
            <a:pPr marL="3175" indent="0">
              <a:buNone/>
            </a:pPr>
            <a:endParaRPr lang="en-US" dirty="0"/>
          </a:p>
          <a:p>
            <a:pPr marL="3175" indent="0">
              <a:buNone/>
            </a:pPr>
            <a:endParaRPr lang="en-US" dirty="0"/>
          </a:p>
          <a:p>
            <a:pPr marL="3175" indent="0">
              <a:buNone/>
            </a:pPr>
            <a:endParaRPr lang="en-US" dirty="0"/>
          </a:p>
          <a:p>
            <a:pPr marL="3175" indent="0">
              <a:buNone/>
            </a:pPr>
            <a:r>
              <a:rPr lang="en-US" dirty="0"/>
              <a:t>Please let your Super User know which reports would benefit from this update. The DOEA Report Writing team works closely with the Super Users to update reports.</a:t>
            </a:r>
          </a:p>
        </p:txBody>
      </p:sp>
      <p:pic>
        <p:nvPicPr>
          <p:cNvPr id="3" name="Picture 2">
            <a:extLst>
              <a:ext uri="{FF2B5EF4-FFF2-40B4-BE49-F238E27FC236}">
                <a16:creationId xmlns:a16="http://schemas.microsoft.com/office/drawing/2014/main" id="{850E922F-4A56-41BD-AB83-D4B036B6A72C}"/>
              </a:ext>
            </a:extLst>
          </p:cNvPr>
          <p:cNvPicPr>
            <a:picLocks noChangeAspect="1"/>
          </p:cNvPicPr>
          <p:nvPr/>
        </p:nvPicPr>
        <p:blipFill>
          <a:blip r:embed="rId2"/>
          <a:stretch>
            <a:fillRect/>
          </a:stretch>
        </p:blipFill>
        <p:spPr>
          <a:xfrm>
            <a:off x="384175" y="2940221"/>
            <a:ext cx="7056531" cy="1146464"/>
          </a:xfrm>
          <a:prstGeom prst="rect">
            <a:avLst/>
          </a:prstGeom>
        </p:spPr>
      </p:pic>
    </p:spTree>
    <p:extLst>
      <p:ext uri="{BB962C8B-B14F-4D97-AF65-F5344CB8AC3E}">
        <p14:creationId xmlns:p14="http://schemas.microsoft.com/office/powerpoint/2010/main" val="2710884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Updating SSN After Assessment Completed</a:t>
            </a:r>
            <a:endParaRPr lang="en-US" dirty="0">
              <a:highlight>
                <a:srgbClr val="FFFF00"/>
              </a:highlight>
            </a:endParaRP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24</a:t>
            </a:fld>
            <a:endParaRPr lang="en-US" altLang="x-none" dirty="0">
              <a:latin typeface="Roboto" charset="0"/>
            </a:endParaRPr>
          </a:p>
        </p:txBody>
      </p:sp>
      <p:sp>
        <p:nvSpPr>
          <p:cNvPr id="6" name="Content Placeholder 5">
            <a:extLst>
              <a:ext uri="{FF2B5EF4-FFF2-40B4-BE49-F238E27FC236}">
                <a16:creationId xmlns:a16="http://schemas.microsoft.com/office/drawing/2014/main" id="{1E5C19EF-8384-4C1C-A420-A639D91FA45D}"/>
              </a:ext>
            </a:extLst>
          </p:cNvPr>
          <p:cNvSpPr>
            <a:spLocks noGrp="1"/>
          </p:cNvSpPr>
          <p:nvPr>
            <p:ph idx="1"/>
          </p:nvPr>
        </p:nvSpPr>
        <p:spPr>
          <a:xfrm>
            <a:off x="384175" y="1326777"/>
            <a:ext cx="11220775" cy="4805792"/>
          </a:xfrm>
        </p:spPr>
        <p:txBody>
          <a:bodyPr/>
          <a:lstStyle/>
          <a:p>
            <a:pPr marL="3175" indent="0">
              <a:buNone/>
            </a:pPr>
            <a:r>
              <a:rPr lang="en-US" b="1" dirty="0"/>
              <a:t>Suggestion</a:t>
            </a:r>
            <a:r>
              <a:rPr lang="en-US" dirty="0"/>
              <a:t>: </a:t>
            </a:r>
          </a:p>
          <a:p>
            <a:pPr marL="3175" indent="0">
              <a:buNone/>
            </a:pPr>
            <a:r>
              <a:rPr lang="en-US" dirty="0"/>
              <a:t>Updating SS# after Assessment completed.</a:t>
            </a:r>
          </a:p>
          <a:p>
            <a:pPr marL="3175" indent="0">
              <a:buNone/>
            </a:pPr>
            <a:endParaRPr lang="en-US" dirty="0"/>
          </a:p>
          <a:p>
            <a:pPr marL="3175" indent="0">
              <a:buNone/>
            </a:pPr>
            <a:r>
              <a:rPr lang="en-US" b="1" dirty="0"/>
              <a:t>Next Steps:</a:t>
            </a:r>
          </a:p>
          <a:p>
            <a:pPr marL="3175" indent="0">
              <a:buNone/>
            </a:pPr>
            <a:r>
              <a:rPr lang="en-US" dirty="0"/>
              <a:t>Only those with the SSN Manager role can view the unmasked SSN and change it on the Demographics page. </a:t>
            </a:r>
          </a:p>
          <a:p>
            <a:pPr marL="3175" indent="0">
              <a:buNone/>
            </a:pPr>
            <a:r>
              <a:rPr lang="en-US" dirty="0"/>
              <a:t>Recently, we expanded the ability for users to update the SSN for a client, but it is done from the 701S. </a:t>
            </a:r>
          </a:p>
          <a:p>
            <a:pPr marL="3175" indent="0">
              <a:buNone/>
            </a:pPr>
            <a:r>
              <a:rPr lang="en-US" dirty="0"/>
              <a:t>Anyone with access to a 701S can add/update the SSN on the form and when saved, it will update the SSN on the Demographics page. </a:t>
            </a:r>
          </a:p>
          <a:p>
            <a:pPr marL="3175" indent="0">
              <a:buNone/>
            </a:pPr>
            <a:r>
              <a:rPr lang="en-US" dirty="0"/>
              <a:t>Users should inform their supervisor when updates are needed rather than reversing the status of the 701S form and making the changes themselves. </a:t>
            </a:r>
          </a:p>
        </p:txBody>
      </p:sp>
      <p:pic>
        <p:nvPicPr>
          <p:cNvPr id="2050" name="Picture 2" descr="Machine generated alternative text:&#10;First Name &#10;Last Name &#10;Middle Initial &#10;AKA Name &#10;Title &#10;DOB Unknown &#10;Age &#10;Date of Death &#10;Pseudo SSN &#10;SSN &#10;Medicaid Number &#10;Gender &#10;Marital Status &#10;Number in Household &#10;Colonel &#10;Sanders &#10;xxx-xx-8489 &#10;Male &#10;Florida Department of Elder Affairs 701 E &#10;Provider ID: &#10;Provider Assessor/Case Manager ID: &#10;Assessor/Case Manager Name: &#10;Signature: &#10;. DEMOGRAPHIC SECTION &#10;1. ASSESSOR/CM: What is the purpose of &#10;this assessment? &#10;2. Social Security &#10;PSA &#10;County of Service &#10;3a. First &#10;xxx-xx-8489 &#10;Citrus &#10;Colonel ">
            <a:extLst>
              <a:ext uri="{FF2B5EF4-FFF2-40B4-BE49-F238E27FC236}">
                <a16:creationId xmlns:a16="http://schemas.microsoft.com/office/drawing/2014/main" id="{CC0BB709-EBA6-4B17-B212-AE5E6EEB1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164" y="4404921"/>
            <a:ext cx="7928277" cy="231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512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Activity Auto Fill</a:t>
            </a:r>
            <a:endParaRPr lang="en-US" dirty="0">
              <a:highlight>
                <a:srgbClr val="FFFF00"/>
              </a:highlight>
            </a:endParaRP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25</a:t>
            </a:fld>
            <a:endParaRPr lang="en-US" altLang="x-none" dirty="0">
              <a:latin typeface="Roboto" charset="0"/>
            </a:endParaRPr>
          </a:p>
        </p:txBody>
      </p:sp>
      <p:sp>
        <p:nvSpPr>
          <p:cNvPr id="6" name="Content Placeholder 5">
            <a:extLst>
              <a:ext uri="{FF2B5EF4-FFF2-40B4-BE49-F238E27FC236}">
                <a16:creationId xmlns:a16="http://schemas.microsoft.com/office/drawing/2014/main" id="{1E5C19EF-8384-4C1C-A420-A639D91FA45D}"/>
              </a:ext>
            </a:extLst>
          </p:cNvPr>
          <p:cNvSpPr>
            <a:spLocks noGrp="1"/>
          </p:cNvSpPr>
          <p:nvPr>
            <p:ph idx="1"/>
          </p:nvPr>
        </p:nvSpPr>
        <p:spPr>
          <a:xfrm>
            <a:off x="384175" y="1129553"/>
            <a:ext cx="11220775" cy="5003016"/>
          </a:xfrm>
        </p:spPr>
        <p:txBody>
          <a:bodyPr/>
          <a:lstStyle/>
          <a:p>
            <a:pPr marL="3175" indent="0">
              <a:buNone/>
            </a:pPr>
            <a:r>
              <a:rPr lang="en-US" b="1" dirty="0"/>
              <a:t>Suggestion</a:t>
            </a:r>
            <a:r>
              <a:rPr lang="en-US" dirty="0"/>
              <a:t>: </a:t>
            </a:r>
          </a:p>
          <a:p>
            <a:pPr marL="3175" indent="0">
              <a:buNone/>
            </a:pPr>
            <a:r>
              <a:rPr lang="en-US" dirty="0"/>
              <a:t> After narrowing down program, that the activity will auto fill with correct program for the service. </a:t>
            </a:r>
          </a:p>
          <a:p>
            <a:pPr marL="3175" indent="0">
              <a:buNone/>
            </a:pPr>
            <a:endParaRPr lang="en-US" dirty="0"/>
          </a:p>
          <a:p>
            <a:pPr marL="3175" indent="0">
              <a:buNone/>
            </a:pPr>
            <a:r>
              <a:rPr lang="en-US" b="1" dirty="0"/>
              <a:t>Next Steps</a:t>
            </a:r>
            <a:r>
              <a:rPr lang="en-US" dirty="0"/>
              <a:t>:</a:t>
            </a:r>
          </a:p>
          <a:p>
            <a:pPr marL="3175" indent="0">
              <a:buNone/>
            </a:pPr>
            <a:r>
              <a:rPr lang="en-US" dirty="0"/>
              <a:t>There are several fields that cannot be changed because of their impact on eCIRTS checks and balances, program and service are 2 of these fields. </a:t>
            </a:r>
          </a:p>
          <a:p>
            <a:pPr marL="3175" indent="0">
              <a:buNone/>
            </a:pPr>
            <a:r>
              <a:rPr lang="en-US" dirty="0"/>
              <a:t>The program is pulling from the open client enrollments. The service is pulling from active provider services. Both are needed before you can enter units. The value of one will not/cannot define the value of the other. </a:t>
            </a:r>
          </a:p>
          <a:p>
            <a:pPr marL="3175" indent="0">
              <a:buNone/>
            </a:pPr>
            <a:r>
              <a:rPr lang="en-US" dirty="0"/>
              <a:t>Good news is the updates being made to eCIRTS on 8/28/22 will now display the program of the service, so you can pick the right one. You’ll be able to get rid of those Service Crosswalk spreadsheets!</a:t>
            </a:r>
          </a:p>
          <a:p>
            <a:pPr marL="3175" indent="0">
              <a:buNone/>
            </a:pPr>
            <a:endParaRPr lang="en-US" dirty="0"/>
          </a:p>
          <a:p>
            <a:pPr marL="3175" indent="0">
              <a:buNone/>
            </a:pPr>
            <a:endParaRPr lang="en-US" dirty="0"/>
          </a:p>
          <a:p>
            <a:pPr marL="3175" indent="0">
              <a:buNone/>
            </a:pPr>
            <a:endParaRPr lang="en-US" dirty="0"/>
          </a:p>
          <a:p>
            <a:pPr marL="3175" indent="0">
              <a:buNone/>
            </a:pPr>
            <a:endParaRPr lang="en-US" dirty="0"/>
          </a:p>
          <a:p>
            <a:pPr marL="3175" indent="0">
              <a:buNone/>
            </a:pPr>
            <a:endParaRPr lang="en-US" dirty="0"/>
          </a:p>
          <a:p>
            <a:pPr marL="3175" indent="0">
              <a:buNone/>
            </a:pPr>
            <a:r>
              <a:rPr lang="en-US" dirty="0"/>
              <a:t>Watch the Demo Days recordings for details on the fields of an Activity record and the checks and balances in eCIRTS. You can also watch the recording on the upcoming eCIRTS Build Updates to see the new Program column.</a:t>
            </a:r>
          </a:p>
        </p:txBody>
      </p:sp>
      <p:pic>
        <p:nvPicPr>
          <p:cNvPr id="5" name="Picture 4">
            <a:extLst>
              <a:ext uri="{FF2B5EF4-FFF2-40B4-BE49-F238E27FC236}">
                <a16:creationId xmlns:a16="http://schemas.microsoft.com/office/drawing/2014/main" id="{1D33AB7C-7587-4831-82B5-E03933C6A1FC}"/>
              </a:ext>
            </a:extLst>
          </p:cNvPr>
          <p:cNvPicPr>
            <a:picLocks noChangeAspect="1"/>
          </p:cNvPicPr>
          <p:nvPr/>
        </p:nvPicPr>
        <p:blipFill rotWithShape="1">
          <a:blip r:embed="rId2"/>
          <a:srcRect b="39131"/>
          <a:stretch/>
        </p:blipFill>
        <p:spPr>
          <a:xfrm>
            <a:off x="384175" y="4345922"/>
            <a:ext cx="6809018" cy="1669749"/>
          </a:xfrm>
          <a:prstGeom prst="rect">
            <a:avLst/>
          </a:prstGeom>
        </p:spPr>
      </p:pic>
    </p:spTree>
    <p:extLst>
      <p:ext uri="{BB962C8B-B14F-4D97-AF65-F5344CB8AC3E}">
        <p14:creationId xmlns:p14="http://schemas.microsoft.com/office/powerpoint/2010/main" val="2502739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Active Program Appears on Roster</a:t>
            </a:r>
            <a:endParaRPr lang="en-US" dirty="0">
              <a:highlight>
                <a:srgbClr val="FFFF00"/>
              </a:highlight>
            </a:endParaRP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26</a:t>
            </a:fld>
            <a:endParaRPr lang="en-US" altLang="x-none" dirty="0">
              <a:latin typeface="Roboto" charset="0"/>
            </a:endParaRPr>
          </a:p>
        </p:txBody>
      </p:sp>
      <p:sp>
        <p:nvSpPr>
          <p:cNvPr id="6" name="Content Placeholder 5">
            <a:extLst>
              <a:ext uri="{FF2B5EF4-FFF2-40B4-BE49-F238E27FC236}">
                <a16:creationId xmlns:a16="http://schemas.microsoft.com/office/drawing/2014/main" id="{1E5C19EF-8384-4C1C-A420-A639D91FA45D}"/>
              </a:ext>
            </a:extLst>
          </p:cNvPr>
          <p:cNvSpPr>
            <a:spLocks noGrp="1"/>
          </p:cNvSpPr>
          <p:nvPr>
            <p:ph idx="1"/>
          </p:nvPr>
        </p:nvSpPr>
        <p:spPr>
          <a:xfrm>
            <a:off x="384175" y="1326777"/>
            <a:ext cx="11220775" cy="4805792"/>
          </a:xfrm>
        </p:spPr>
        <p:txBody>
          <a:bodyPr/>
          <a:lstStyle/>
          <a:p>
            <a:pPr marL="3175" indent="0">
              <a:buNone/>
            </a:pPr>
            <a:r>
              <a:rPr lang="en-US" b="1" dirty="0"/>
              <a:t>Suggestion</a:t>
            </a:r>
            <a:r>
              <a:rPr lang="en-US" dirty="0"/>
              <a:t>: </a:t>
            </a:r>
          </a:p>
          <a:p>
            <a:pPr marL="3175" indent="0">
              <a:buNone/>
            </a:pPr>
            <a:r>
              <a:rPr lang="en-US" dirty="0"/>
              <a:t>That only the active program for client appears on roster, not all including what`s on waitlist for too.</a:t>
            </a:r>
          </a:p>
          <a:p>
            <a:pPr marL="3175" indent="0">
              <a:buNone/>
            </a:pPr>
            <a:endParaRPr lang="en-US" dirty="0"/>
          </a:p>
          <a:p>
            <a:pPr marL="3175" indent="0">
              <a:buNone/>
            </a:pPr>
            <a:r>
              <a:rPr lang="en-US" b="1" dirty="0"/>
              <a:t>Next Steps:</a:t>
            </a:r>
          </a:p>
          <a:p>
            <a:pPr marL="53974" indent="0">
              <a:buNone/>
            </a:pPr>
            <a:r>
              <a:rPr lang="en-US" dirty="0"/>
              <a:t>If there is more than one open program record for the client for the program selected on the Roster, the client will be listed twice in the roster search results. </a:t>
            </a:r>
          </a:p>
          <a:p>
            <a:pPr marL="344487" lvl="2" indent="0">
              <a:buNone/>
            </a:pPr>
            <a:r>
              <a:rPr lang="en-US" dirty="0"/>
              <a:t>i.e. active for OA3B for CHO but APCL for OA3B for HMK.  </a:t>
            </a:r>
          </a:p>
          <a:p>
            <a:pPr marL="53974" indent="0">
              <a:buNone/>
            </a:pPr>
            <a:r>
              <a:rPr lang="en-US" dirty="0"/>
              <a:t>eCIRTS is being updated on 8/28/22 with a                                                                                                                                                                                       new and improved Activity Roster.                                                                                                                                                                                                          A Program status filter has been added.                                                                                                                                                                                  You can filter this down to one using the new                                                                                                                                                                    Program Status filter.</a:t>
            </a:r>
          </a:p>
          <a:p>
            <a:pPr marL="53974" indent="0">
              <a:buNone/>
            </a:pPr>
            <a:r>
              <a:rPr lang="en-US" dirty="0"/>
              <a:t>Watch the recording on the upcoming                                                                                                                                                                                               eCIRTS Build Updates to see the new                                                                                                                                                                                                 program status filter.</a:t>
            </a:r>
          </a:p>
        </p:txBody>
      </p:sp>
      <p:pic>
        <p:nvPicPr>
          <p:cNvPr id="5" name="Picture 4">
            <a:extLst>
              <a:ext uri="{FF2B5EF4-FFF2-40B4-BE49-F238E27FC236}">
                <a16:creationId xmlns:a16="http://schemas.microsoft.com/office/drawing/2014/main" id="{CD032AFB-A8C3-420F-BA50-06BCFBE8D82B}"/>
              </a:ext>
            </a:extLst>
          </p:cNvPr>
          <p:cNvPicPr>
            <a:picLocks noChangeAspect="1"/>
          </p:cNvPicPr>
          <p:nvPr/>
        </p:nvPicPr>
        <p:blipFill>
          <a:blip r:embed="rId2"/>
          <a:stretch>
            <a:fillRect/>
          </a:stretch>
        </p:blipFill>
        <p:spPr>
          <a:xfrm>
            <a:off x="4581921" y="3600228"/>
            <a:ext cx="6686714" cy="3150569"/>
          </a:xfrm>
          <a:prstGeom prst="rect">
            <a:avLst/>
          </a:prstGeom>
        </p:spPr>
      </p:pic>
    </p:spTree>
    <p:extLst>
      <p:ext uri="{BB962C8B-B14F-4D97-AF65-F5344CB8AC3E}">
        <p14:creationId xmlns:p14="http://schemas.microsoft.com/office/powerpoint/2010/main" val="1722138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Client Service Ticklers</a:t>
            </a:r>
            <a:endParaRPr lang="en-US" dirty="0">
              <a:highlight>
                <a:srgbClr val="FFFF00"/>
              </a:highlight>
            </a:endParaRP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27</a:t>
            </a:fld>
            <a:endParaRPr lang="en-US" altLang="x-none" dirty="0">
              <a:latin typeface="Roboto" charset="0"/>
            </a:endParaRPr>
          </a:p>
        </p:txBody>
      </p:sp>
      <p:sp>
        <p:nvSpPr>
          <p:cNvPr id="6" name="Content Placeholder 5">
            <a:extLst>
              <a:ext uri="{FF2B5EF4-FFF2-40B4-BE49-F238E27FC236}">
                <a16:creationId xmlns:a16="http://schemas.microsoft.com/office/drawing/2014/main" id="{1E5C19EF-8384-4C1C-A420-A639D91FA45D}"/>
              </a:ext>
            </a:extLst>
          </p:cNvPr>
          <p:cNvSpPr>
            <a:spLocks noGrp="1"/>
          </p:cNvSpPr>
          <p:nvPr>
            <p:ph idx="1"/>
          </p:nvPr>
        </p:nvSpPr>
        <p:spPr>
          <a:xfrm>
            <a:off x="384175" y="1317813"/>
            <a:ext cx="11220775" cy="4814756"/>
          </a:xfrm>
        </p:spPr>
        <p:txBody>
          <a:bodyPr/>
          <a:lstStyle/>
          <a:p>
            <a:pPr marL="3175" indent="0">
              <a:buNone/>
            </a:pPr>
            <a:r>
              <a:rPr lang="en-US" b="1" dirty="0"/>
              <a:t>Suggestion</a:t>
            </a:r>
            <a:r>
              <a:rPr lang="en-US" dirty="0"/>
              <a:t>: </a:t>
            </a:r>
          </a:p>
          <a:p>
            <a:pPr marL="3175" indent="0">
              <a:buNone/>
            </a:pPr>
            <a:r>
              <a:rPr lang="en-US" dirty="0"/>
              <a:t>Ticklers should not trigger when making corrections to client services. </a:t>
            </a:r>
          </a:p>
          <a:p>
            <a:pPr marL="3175" indent="0">
              <a:buNone/>
            </a:pPr>
            <a:endParaRPr lang="en-US" dirty="0"/>
          </a:p>
          <a:p>
            <a:pPr marL="3175" indent="0">
              <a:buNone/>
            </a:pPr>
            <a:r>
              <a:rPr lang="en-US" b="1" dirty="0"/>
              <a:t>Next Steps:</a:t>
            </a:r>
          </a:p>
          <a:p>
            <a:pPr marL="3175" indent="0">
              <a:buNone/>
            </a:pPr>
            <a:r>
              <a:rPr lang="en-US" dirty="0"/>
              <a:t>A tickler will trigger for every service that is saved with status = Accepted, reminding you to confirm with the client that services have started. One tickler per service will trigger. </a:t>
            </a:r>
          </a:p>
          <a:p>
            <a:pPr marL="3175" indent="0">
              <a:buNone/>
            </a:pPr>
            <a:r>
              <a:rPr lang="en-US" dirty="0"/>
              <a:t>This is a perfect topic for the Super User/Systems Change Task Force.</a:t>
            </a:r>
          </a:p>
          <a:p>
            <a:pPr marL="3175" indent="0">
              <a:buNone/>
            </a:pPr>
            <a:r>
              <a:rPr lang="en-US" dirty="0"/>
              <a:t>Please let your Super User know this process needs to be revisited. It will be added to an upcoming Thursday Super User meeting where a recommendation will be made. Then on to the Systems Change Task Force the following Tuesday for approval. </a:t>
            </a:r>
          </a:p>
        </p:txBody>
      </p:sp>
    </p:spTree>
    <p:extLst>
      <p:ext uri="{BB962C8B-B14F-4D97-AF65-F5344CB8AC3E}">
        <p14:creationId xmlns:p14="http://schemas.microsoft.com/office/powerpoint/2010/main" val="2542571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Unit Posting Role Default Screen</a:t>
            </a:r>
            <a:endParaRPr lang="en-US" dirty="0">
              <a:highlight>
                <a:srgbClr val="FFFF00"/>
              </a:highlight>
            </a:endParaRP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28</a:t>
            </a:fld>
            <a:endParaRPr lang="en-US" altLang="x-none" dirty="0">
              <a:latin typeface="Roboto" charset="0"/>
            </a:endParaRPr>
          </a:p>
        </p:txBody>
      </p:sp>
      <p:sp>
        <p:nvSpPr>
          <p:cNvPr id="6" name="Content Placeholder 5">
            <a:extLst>
              <a:ext uri="{FF2B5EF4-FFF2-40B4-BE49-F238E27FC236}">
                <a16:creationId xmlns:a16="http://schemas.microsoft.com/office/drawing/2014/main" id="{1E5C19EF-8384-4C1C-A420-A639D91FA45D}"/>
              </a:ext>
            </a:extLst>
          </p:cNvPr>
          <p:cNvSpPr>
            <a:spLocks noGrp="1"/>
          </p:cNvSpPr>
          <p:nvPr>
            <p:ph idx="1"/>
          </p:nvPr>
        </p:nvSpPr>
        <p:spPr>
          <a:xfrm>
            <a:off x="384175" y="1290919"/>
            <a:ext cx="11220775" cy="4841650"/>
          </a:xfrm>
        </p:spPr>
        <p:txBody>
          <a:bodyPr/>
          <a:lstStyle/>
          <a:p>
            <a:pPr marL="3175" indent="0">
              <a:buNone/>
            </a:pPr>
            <a:r>
              <a:rPr lang="en-US" b="1" dirty="0"/>
              <a:t>Suggestion</a:t>
            </a:r>
            <a:r>
              <a:rPr lang="en-US" dirty="0"/>
              <a:t>: </a:t>
            </a:r>
          </a:p>
          <a:p>
            <a:pPr marL="3175" indent="0">
              <a:buNone/>
            </a:pPr>
            <a:r>
              <a:rPr lang="en-US" dirty="0"/>
              <a:t>The unit posting role should automatically default to the entry screen for the client after entering in </a:t>
            </a:r>
            <a:r>
              <a:rPr lang="en-US" dirty="0" err="1"/>
              <a:t>cCIRTS</a:t>
            </a:r>
            <a:r>
              <a:rPr lang="en-US" dirty="0"/>
              <a:t> ID #. Having to go click activities then file to add an entry is time consuming. </a:t>
            </a:r>
          </a:p>
          <a:p>
            <a:pPr marL="3175" indent="0">
              <a:buNone/>
            </a:pPr>
            <a:endParaRPr lang="en-US" dirty="0"/>
          </a:p>
          <a:p>
            <a:pPr marL="3175" indent="0">
              <a:buNone/>
            </a:pPr>
            <a:r>
              <a:rPr lang="en-US" b="1" dirty="0"/>
              <a:t>Next Steps:</a:t>
            </a:r>
          </a:p>
          <a:p>
            <a:pPr marL="3175" indent="0">
              <a:buNone/>
            </a:pPr>
            <a:r>
              <a:rPr lang="en-US" dirty="0"/>
              <a:t>Unfortunately, this functionality is not available in                                                                                                                                                                             eCIRTS. </a:t>
            </a:r>
          </a:p>
          <a:p>
            <a:pPr marL="3175" indent="0">
              <a:buNone/>
            </a:pPr>
            <a:r>
              <a:rPr lang="en-US" dirty="0"/>
              <a:t>Users will land on a list/summary view first, not                                                                                                                                                                                                   directly on a data entry screen, like the Activity                                                                                                                                                                                    page. eCIRTS doesn’t assume you always want                                                                                                                                                                                to add a new record. What if you needed to edit                                                                                                                                                                                   one instead?</a:t>
            </a:r>
          </a:p>
          <a:p>
            <a:pPr marL="3175" indent="0">
              <a:buNone/>
            </a:pPr>
            <a:r>
              <a:rPr lang="en-US" dirty="0"/>
              <a:t>Good news is going from the Client’s                                                                                                                                                                    Demographic page to the Activity details page                                                                                                                                                                                   takes two clicks and 3 seconds. </a:t>
            </a:r>
          </a:p>
          <a:p>
            <a:pPr marL="3175" indent="0">
              <a:buNone/>
            </a:pPr>
            <a:endParaRPr lang="en-US" dirty="0"/>
          </a:p>
        </p:txBody>
      </p:sp>
      <p:pic>
        <p:nvPicPr>
          <p:cNvPr id="2" name="Picture 1">
            <a:extLst>
              <a:ext uri="{FF2B5EF4-FFF2-40B4-BE49-F238E27FC236}">
                <a16:creationId xmlns:a16="http://schemas.microsoft.com/office/drawing/2014/main" id="{B84D347C-7D19-44CB-B204-6340018CC045}"/>
              </a:ext>
            </a:extLst>
          </p:cNvPr>
          <p:cNvPicPr>
            <a:picLocks noChangeAspect="1"/>
          </p:cNvPicPr>
          <p:nvPr/>
        </p:nvPicPr>
        <p:blipFill>
          <a:blip r:embed="rId2"/>
          <a:stretch>
            <a:fillRect/>
          </a:stretch>
        </p:blipFill>
        <p:spPr>
          <a:xfrm>
            <a:off x="4809901" y="2328003"/>
            <a:ext cx="6677249" cy="4180747"/>
          </a:xfrm>
          <a:prstGeom prst="rect">
            <a:avLst/>
          </a:prstGeom>
        </p:spPr>
      </p:pic>
    </p:spTree>
    <p:extLst>
      <p:ext uri="{BB962C8B-B14F-4D97-AF65-F5344CB8AC3E}">
        <p14:creationId xmlns:p14="http://schemas.microsoft.com/office/powerpoint/2010/main" val="1475961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MLTC Information</a:t>
            </a:r>
            <a:endParaRPr lang="en-US" dirty="0">
              <a:highlight>
                <a:srgbClr val="FFFF00"/>
              </a:highlight>
            </a:endParaRP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29</a:t>
            </a:fld>
            <a:endParaRPr lang="en-US" altLang="x-none" dirty="0">
              <a:latin typeface="Roboto" charset="0"/>
            </a:endParaRPr>
          </a:p>
        </p:txBody>
      </p:sp>
      <p:sp>
        <p:nvSpPr>
          <p:cNvPr id="6" name="Content Placeholder 5">
            <a:extLst>
              <a:ext uri="{FF2B5EF4-FFF2-40B4-BE49-F238E27FC236}">
                <a16:creationId xmlns:a16="http://schemas.microsoft.com/office/drawing/2014/main" id="{1E5C19EF-8384-4C1C-A420-A639D91FA45D}"/>
              </a:ext>
            </a:extLst>
          </p:cNvPr>
          <p:cNvSpPr>
            <a:spLocks noGrp="1"/>
          </p:cNvSpPr>
          <p:nvPr>
            <p:ph idx="1"/>
          </p:nvPr>
        </p:nvSpPr>
        <p:spPr>
          <a:xfrm>
            <a:off x="384175" y="1416425"/>
            <a:ext cx="11220775" cy="4716144"/>
          </a:xfrm>
        </p:spPr>
        <p:txBody>
          <a:bodyPr/>
          <a:lstStyle/>
          <a:p>
            <a:pPr marL="3175" indent="0">
              <a:buNone/>
            </a:pPr>
            <a:r>
              <a:rPr lang="en-US" b="1" dirty="0"/>
              <a:t>Suggestion</a:t>
            </a:r>
            <a:r>
              <a:rPr lang="en-US" dirty="0"/>
              <a:t>: </a:t>
            </a:r>
          </a:p>
          <a:p>
            <a:pPr marL="3175" indent="0">
              <a:buNone/>
            </a:pPr>
            <a:r>
              <a:rPr lang="en-US" dirty="0"/>
              <a:t>MLTC current and accurate information such as LOC, MLTC current enrollment status. </a:t>
            </a:r>
          </a:p>
          <a:p>
            <a:pPr marL="3175" indent="0">
              <a:buNone/>
            </a:pPr>
            <a:endParaRPr lang="en-US" dirty="0"/>
          </a:p>
          <a:p>
            <a:pPr marL="3175" indent="0">
              <a:buNone/>
            </a:pPr>
            <a:r>
              <a:rPr lang="en-US" b="1" dirty="0"/>
              <a:t>Next Steps</a:t>
            </a:r>
            <a:r>
              <a:rPr lang="en-US" dirty="0"/>
              <a:t>:</a:t>
            </a:r>
          </a:p>
          <a:p>
            <a:pPr marL="3175" indent="0">
              <a:buNone/>
            </a:pPr>
            <a:r>
              <a:rPr lang="en-US" dirty="0"/>
              <a:t>WellSky and DOEA are actively working on the MLTC upload process and import logic. This import adds and/or activates MLTC and PACE enrollments in eCIRTS based on data provided by AHCA. </a:t>
            </a:r>
          </a:p>
          <a:p>
            <a:pPr marL="3175" indent="0">
              <a:buNone/>
            </a:pPr>
            <a:r>
              <a:rPr lang="en-US" dirty="0"/>
              <a:t>Dozens of rounds of testing have been completed and we are working through the final scenario. </a:t>
            </a:r>
          </a:p>
          <a:p>
            <a:pPr marL="3175" indent="0">
              <a:buNone/>
            </a:pPr>
            <a:r>
              <a:rPr lang="en-US" dirty="0"/>
              <a:t>In June 2022, DOEA started providing MLTC spreadsheets so PSAs would know which clients are MLTC active, until this import is complete.</a:t>
            </a:r>
          </a:p>
          <a:p>
            <a:pPr marL="3175" indent="0">
              <a:buNone/>
            </a:pPr>
            <a:r>
              <a:rPr lang="en-US" dirty="0"/>
              <a:t>We are targeting September 2022 for having the MLTC upload process complete and accurate in eCIRTS.</a:t>
            </a:r>
          </a:p>
        </p:txBody>
      </p:sp>
    </p:spTree>
    <p:extLst>
      <p:ext uri="{BB962C8B-B14F-4D97-AF65-F5344CB8AC3E}">
        <p14:creationId xmlns:p14="http://schemas.microsoft.com/office/powerpoint/2010/main" val="1196066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84175" y="457200"/>
            <a:ext cx="11430000" cy="768350"/>
          </a:xfrm>
        </p:spPr>
        <p:txBody>
          <a:bodyPr/>
          <a:lstStyle/>
          <a:p>
            <a:pPr eaLnBrk="1" hangingPunct="1"/>
            <a:r>
              <a:rPr lang="en-US" altLang="x-none" dirty="0"/>
              <a:t>Topics To Cover</a:t>
            </a:r>
          </a:p>
        </p:txBody>
      </p:sp>
      <p:sp>
        <p:nvSpPr>
          <p:cNvPr id="28674" name="Content Placeholder 2"/>
          <p:cNvSpPr>
            <a:spLocks noGrp="1"/>
          </p:cNvSpPr>
          <p:nvPr>
            <p:ph sz="half" idx="1"/>
          </p:nvPr>
        </p:nvSpPr>
        <p:spPr>
          <a:xfrm>
            <a:off x="384175" y="1444625"/>
            <a:ext cx="11009966" cy="4732338"/>
          </a:xfrm>
        </p:spPr>
        <p:txBody>
          <a:bodyPr/>
          <a:lstStyle/>
          <a:p>
            <a:pPr fontAlgn="ctr"/>
            <a:r>
              <a:rPr lang="en-US" dirty="0"/>
              <a:t>Mobile Assessment Demonstration</a:t>
            </a:r>
          </a:p>
          <a:p>
            <a:pPr fontAlgn="ctr"/>
            <a:r>
              <a:rPr lang="en-US" dirty="0"/>
              <a:t>Improvement Suggestions from Provider Survey</a:t>
            </a:r>
          </a:p>
          <a:p>
            <a:pPr fontAlgn="ctr"/>
            <a:r>
              <a:rPr lang="en-US" dirty="0"/>
              <a:t>Reports Training </a:t>
            </a:r>
          </a:p>
          <a:p>
            <a:pPr fontAlgn="ctr"/>
            <a:r>
              <a:rPr lang="en-US" dirty="0"/>
              <a:t>Phase 2 Schedule Review</a:t>
            </a:r>
          </a:p>
        </p:txBody>
      </p:sp>
      <p:sp>
        <p:nvSpPr>
          <p:cNvPr id="28677" name="Slide Number Placeholder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0851876-ED16-AA46-806D-87FD3AADE9CD}" type="slidenum">
              <a:rPr lang="en-US" altLang="x-none">
                <a:latin typeface="Roboto" charset="0"/>
              </a:rPr>
              <a:pPr fontAlgn="base">
                <a:spcBef>
                  <a:spcPct val="0"/>
                </a:spcBef>
                <a:spcAft>
                  <a:spcPct val="0"/>
                </a:spcAft>
              </a:pPr>
              <a:t>3</a:t>
            </a:fld>
            <a:endParaRPr lang="en-US" altLang="x-none" dirty="0">
              <a:latin typeface="Roboto"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Automatic Referral to Provider Record</a:t>
            </a:r>
            <a:endParaRPr lang="en-US" dirty="0">
              <a:highlight>
                <a:srgbClr val="FFFF00"/>
              </a:highlight>
            </a:endParaRP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30</a:t>
            </a:fld>
            <a:endParaRPr lang="en-US" altLang="x-none" dirty="0">
              <a:latin typeface="Roboto" charset="0"/>
            </a:endParaRPr>
          </a:p>
        </p:txBody>
      </p:sp>
      <p:sp>
        <p:nvSpPr>
          <p:cNvPr id="6" name="Content Placeholder 5">
            <a:extLst>
              <a:ext uri="{FF2B5EF4-FFF2-40B4-BE49-F238E27FC236}">
                <a16:creationId xmlns:a16="http://schemas.microsoft.com/office/drawing/2014/main" id="{1E5C19EF-8384-4C1C-A420-A639D91FA45D}"/>
              </a:ext>
            </a:extLst>
          </p:cNvPr>
          <p:cNvSpPr>
            <a:spLocks noGrp="1"/>
          </p:cNvSpPr>
          <p:nvPr>
            <p:ph idx="1"/>
          </p:nvPr>
        </p:nvSpPr>
        <p:spPr>
          <a:xfrm>
            <a:off x="384175" y="1461247"/>
            <a:ext cx="11220775" cy="4671321"/>
          </a:xfrm>
        </p:spPr>
        <p:txBody>
          <a:bodyPr/>
          <a:lstStyle/>
          <a:p>
            <a:pPr marL="3175" indent="0">
              <a:buNone/>
            </a:pPr>
            <a:r>
              <a:rPr lang="en-US" b="1" dirty="0"/>
              <a:t>Suggestion</a:t>
            </a:r>
            <a:r>
              <a:rPr lang="en-US" dirty="0"/>
              <a:t>: </a:t>
            </a:r>
          </a:p>
          <a:p>
            <a:pPr marL="3175" indent="0">
              <a:buNone/>
            </a:pPr>
            <a:r>
              <a:rPr lang="en-US" dirty="0"/>
              <a:t>Automation of manual tasks that are prerequisites to the main objectives. Such as the creation of referrals in order to have a client be pulled in an activity roster. </a:t>
            </a:r>
          </a:p>
          <a:p>
            <a:pPr marL="3175" indent="0">
              <a:buNone/>
            </a:pPr>
            <a:endParaRPr lang="en-US" dirty="0"/>
          </a:p>
          <a:p>
            <a:pPr marL="3175" indent="0">
              <a:buNone/>
            </a:pPr>
            <a:r>
              <a:rPr lang="en-US" b="1" dirty="0"/>
              <a:t>Next Steps:</a:t>
            </a:r>
          </a:p>
          <a:p>
            <a:pPr marL="3175" indent="0">
              <a:buNone/>
            </a:pPr>
            <a:r>
              <a:rPr lang="en-US" dirty="0"/>
              <a:t>The existence of that referral to provider record controls WHEN a provider can start billing for a client. You don't give them 'access' until the program is active. </a:t>
            </a:r>
          </a:p>
          <a:p>
            <a:pPr marL="3175" indent="0">
              <a:buNone/>
            </a:pPr>
            <a:r>
              <a:rPr lang="en-US" dirty="0"/>
              <a:t>Because of the ‘power’ this referral to provider record holds, DOEA has decided it will remain a manual process… a user consciously creating it vs. an automated process. </a:t>
            </a:r>
          </a:p>
          <a:p>
            <a:pPr marL="3175" indent="0">
              <a:buNone/>
            </a:pPr>
            <a:r>
              <a:rPr lang="en-US" dirty="0"/>
              <a:t> </a:t>
            </a:r>
          </a:p>
        </p:txBody>
      </p:sp>
    </p:spTree>
    <p:extLst>
      <p:ext uri="{BB962C8B-B14F-4D97-AF65-F5344CB8AC3E}">
        <p14:creationId xmlns:p14="http://schemas.microsoft.com/office/powerpoint/2010/main" val="4019496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Implementing Changes</a:t>
            </a:r>
            <a:endParaRPr lang="en-US" dirty="0">
              <a:highlight>
                <a:srgbClr val="FFFF00"/>
              </a:highlight>
            </a:endParaRP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31</a:t>
            </a:fld>
            <a:endParaRPr lang="en-US" altLang="x-none" dirty="0">
              <a:latin typeface="Roboto" charset="0"/>
            </a:endParaRPr>
          </a:p>
        </p:txBody>
      </p:sp>
      <p:sp>
        <p:nvSpPr>
          <p:cNvPr id="6" name="Content Placeholder 5">
            <a:extLst>
              <a:ext uri="{FF2B5EF4-FFF2-40B4-BE49-F238E27FC236}">
                <a16:creationId xmlns:a16="http://schemas.microsoft.com/office/drawing/2014/main" id="{1E5C19EF-8384-4C1C-A420-A639D91FA45D}"/>
              </a:ext>
            </a:extLst>
          </p:cNvPr>
          <p:cNvSpPr>
            <a:spLocks noGrp="1"/>
          </p:cNvSpPr>
          <p:nvPr>
            <p:ph idx="1"/>
          </p:nvPr>
        </p:nvSpPr>
        <p:spPr>
          <a:xfrm>
            <a:off x="384175" y="1434353"/>
            <a:ext cx="11220775" cy="4698215"/>
          </a:xfrm>
        </p:spPr>
        <p:txBody>
          <a:bodyPr/>
          <a:lstStyle/>
          <a:p>
            <a:pPr marL="3175" indent="0">
              <a:buNone/>
            </a:pPr>
            <a:r>
              <a:rPr lang="en-US" b="1" dirty="0"/>
              <a:t>Suggestion</a:t>
            </a:r>
            <a:r>
              <a:rPr lang="en-US" dirty="0"/>
              <a:t>: </a:t>
            </a:r>
          </a:p>
          <a:p>
            <a:pPr marL="3175" indent="0">
              <a:buNone/>
            </a:pPr>
            <a:r>
              <a:rPr lang="en-US" dirty="0"/>
              <a:t>Easier flow of implementing, adding, changes to eCIRTS.</a:t>
            </a:r>
          </a:p>
          <a:p>
            <a:pPr marL="3175" indent="0">
              <a:buNone/>
            </a:pPr>
            <a:endParaRPr lang="en-US" dirty="0"/>
          </a:p>
          <a:p>
            <a:pPr marL="3175" indent="0">
              <a:buNone/>
            </a:pPr>
            <a:r>
              <a:rPr lang="en-US" b="1" dirty="0"/>
              <a:t>Next Steps</a:t>
            </a:r>
            <a:r>
              <a:rPr lang="en-US" dirty="0"/>
              <a:t>:</a:t>
            </a:r>
          </a:p>
          <a:p>
            <a:pPr marL="3175" indent="0">
              <a:buNone/>
            </a:pPr>
            <a:r>
              <a:rPr lang="en-US" dirty="0"/>
              <a:t>Implementing changes to the look and feel of eCIRTS is easy and one of the reasons the system was purchased by DOEA. There is no special coding or program knowledge required. </a:t>
            </a:r>
          </a:p>
          <a:p>
            <a:pPr marL="3175" indent="0">
              <a:buNone/>
            </a:pPr>
            <a:r>
              <a:rPr lang="en-US" dirty="0"/>
              <a:t>Actually, changes/improvements are happening almost weekly through the change control process led by your Super Users and the System Change Task Force. </a:t>
            </a:r>
          </a:p>
          <a:p>
            <a:pPr marL="3175" indent="0">
              <a:buNone/>
            </a:pPr>
            <a:r>
              <a:rPr lang="en-US" dirty="0"/>
              <a:t>eCIRTS is one system for all. Solutions are standardized across the state whenever possible, which can sometimes take some time and levels of approval, but once a decision is made, implementing the change is quick. </a:t>
            </a:r>
          </a:p>
          <a:p>
            <a:pPr marL="3175" indent="0">
              <a:buNone/>
            </a:pPr>
            <a:r>
              <a:rPr lang="en-US" dirty="0"/>
              <a:t>Please contact your Super User with a specific change request or to follow up on the status of a request you have already made.</a:t>
            </a:r>
          </a:p>
        </p:txBody>
      </p:sp>
    </p:spTree>
    <p:extLst>
      <p:ext uri="{BB962C8B-B14F-4D97-AF65-F5344CB8AC3E}">
        <p14:creationId xmlns:p14="http://schemas.microsoft.com/office/powerpoint/2010/main" val="3234651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Bulk Enrollment Options</a:t>
            </a:r>
            <a:endParaRPr lang="en-US" dirty="0">
              <a:highlight>
                <a:srgbClr val="FFFF00"/>
              </a:highlight>
            </a:endParaRP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32</a:t>
            </a:fld>
            <a:endParaRPr lang="en-US" altLang="x-none" dirty="0">
              <a:latin typeface="Roboto" charset="0"/>
            </a:endParaRPr>
          </a:p>
        </p:txBody>
      </p:sp>
      <p:sp>
        <p:nvSpPr>
          <p:cNvPr id="6" name="Content Placeholder 5">
            <a:extLst>
              <a:ext uri="{FF2B5EF4-FFF2-40B4-BE49-F238E27FC236}">
                <a16:creationId xmlns:a16="http://schemas.microsoft.com/office/drawing/2014/main" id="{1E5C19EF-8384-4C1C-A420-A639D91FA45D}"/>
              </a:ext>
            </a:extLst>
          </p:cNvPr>
          <p:cNvSpPr>
            <a:spLocks noGrp="1"/>
          </p:cNvSpPr>
          <p:nvPr>
            <p:ph idx="1"/>
          </p:nvPr>
        </p:nvSpPr>
        <p:spPr>
          <a:xfrm>
            <a:off x="384175" y="1434353"/>
            <a:ext cx="11220775" cy="4698215"/>
          </a:xfrm>
        </p:spPr>
        <p:txBody>
          <a:bodyPr/>
          <a:lstStyle/>
          <a:p>
            <a:pPr marL="3175" indent="0">
              <a:buNone/>
            </a:pPr>
            <a:r>
              <a:rPr lang="en-US" b="1" dirty="0"/>
              <a:t>Suggestion</a:t>
            </a:r>
            <a:r>
              <a:rPr lang="en-US" dirty="0"/>
              <a:t>: </a:t>
            </a:r>
          </a:p>
          <a:p>
            <a:pPr marL="3175" indent="0">
              <a:buNone/>
            </a:pPr>
            <a:r>
              <a:rPr lang="en-US" dirty="0"/>
              <a:t>Bulk enrollment options (e.g. for disaster grants/ 1X grants to be able to do mass enrollments) </a:t>
            </a:r>
          </a:p>
          <a:p>
            <a:pPr marL="3175" indent="0">
              <a:buNone/>
            </a:pPr>
            <a:endParaRPr lang="en-US" dirty="0"/>
          </a:p>
          <a:p>
            <a:pPr marL="3175" indent="0">
              <a:buNone/>
            </a:pPr>
            <a:r>
              <a:rPr lang="en-US" b="1" dirty="0"/>
              <a:t>Next Steps</a:t>
            </a:r>
            <a:r>
              <a:rPr lang="en-US" dirty="0"/>
              <a:t>:</a:t>
            </a:r>
          </a:p>
          <a:p>
            <a:pPr marL="3175" indent="0">
              <a:buNone/>
            </a:pPr>
            <a:r>
              <a:rPr lang="en-US" dirty="0"/>
              <a:t>eCIRTS is very client/provider focused. There are limited bulk entry options. The ability to add enrollments in bulk doesn’t currently exist within the application. </a:t>
            </a:r>
          </a:p>
          <a:p>
            <a:pPr marL="3175" indent="0">
              <a:buNone/>
            </a:pPr>
            <a:r>
              <a:rPr lang="en-US" dirty="0"/>
              <a:t>BUT, through the use of custom scripts, it can happen. Your Super User would work with the DOEA IT team through a Help Desk ticket for these requests. </a:t>
            </a:r>
          </a:p>
        </p:txBody>
      </p:sp>
    </p:spTree>
    <p:extLst>
      <p:ext uri="{BB962C8B-B14F-4D97-AF65-F5344CB8AC3E}">
        <p14:creationId xmlns:p14="http://schemas.microsoft.com/office/powerpoint/2010/main" val="1259590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E906A-D962-4D7F-A66B-E13D262EDB15}"/>
              </a:ext>
            </a:extLst>
          </p:cNvPr>
          <p:cNvSpPr>
            <a:spLocks noGrp="1"/>
          </p:cNvSpPr>
          <p:nvPr>
            <p:ph type="title"/>
          </p:nvPr>
        </p:nvSpPr>
        <p:spPr/>
        <p:txBody>
          <a:bodyPr/>
          <a:lstStyle/>
          <a:p>
            <a:r>
              <a:rPr lang="en-US" dirty="0"/>
              <a:t>Phase 2 Schedule Review</a:t>
            </a:r>
          </a:p>
        </p:txBody>
      </p:sp>
      <p:sp>
        <p:nvSpPr>
          <p:cNvPr id="4" name="Slide Number Placeholder 3">
            <a:extLst>
              <a:ext uri="{FF2B5EF4-FFF2-40B4-BE49-F238E27FC236}">
                <a16:creationId xmlns:a16="http://schemas.microsoft.com/office/drawing/2014/main" id="{A8A4A67F-8F96-404D-8B2A-B81BD1B23623}"/>
              </a:ext>
            </a:extLst>
          </p:cNvPr>
          <p:cNvSpPr>
            <a:spLocks noGrp="1"/>
          </p:cNvSpPr>
          <p:nvPr>
            <p:ph type="sldNum" sz="quarter" idx="11"/>
          </p:nvPr>
        </p:nvSpPr>
        <p:spPr/>
        <p:txBody>
          <a:bodyPr/>
          <a:lstStyle/>
          <a:p>
            <a:pPr>
              <a:defRPr/>
            </a:pPr>
            <a:fld id="{0276D14F-CE5F-CB4E-82CA-F9134506687E}" type="slidenum">
              <a:rPr lang="en-US" smtClean="0"/>
              <a:pPr>
                <a:defRPr/>
              </a:pPr>
              <a:t>33</a:t>
            </a:fld>
            <a:endParaRPr lang="en-US" dirty="0"/>
          </a:p>
        </p:txBody>
      </p:sp>
    </p:spTree>
    <p:extLst>
      <p:ext uri="{BB962C8B-B14F-4D97-AF65-F5344CB8AC3E}">
        <p14:creationId xmlns:p14="http://schemas.microsoft.com/office/powerpoint/2010/main" val="1594058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Phase 2 Schedule Review</a:t>
            </a: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34</a:t>
            </a:fld>
            <a:endParaRPr lang="en-US" altLang="x-none" dirty="0">
              <a:latin typeface="Roboto" charset="0"/>
            </a:endParaRPr>
          </a:p>
        </p:txBody>
      </p:sp>
      <p:graphicFrame>
        <p:nvGraphicFramePr>
          <p:cNvPr id="7" name="Content Placeholder 6">
            <a:extLst>
              <a:ext uri="{FF2B5EF4-FFF2-40B4-BE49-F238E27FC236}">
                <a16:creationId xmlns:a16="http://schemas.microsoft.com/office/drawing/2014/main" id="{78493A71-7B88-45F3-A2CF-E827DD867B85}"/>
              </a:ext>
            </a:extLst>
          </p:cNvPr>
          <p:cNvGraphicFramePr>
            <a:graphicFrameLocks noGrp="1"/>
          </p:cNvGraphicFramePr>
          <p:nvPr>
            <p:ph idx="1"/>
            <p:extLst>
              <p:ext uri="{D42A27DB-BD31-4B8C-83A1-F6EECF244321}">
                <p14:modId xmlns:p14="http://schemas.microsoft.com/office/powerpoint/2010/main" val="729690964"/>
              </p:ext>
            </p:extLst>
          </p:nvPr>
        </p:nvGraphicFramePr>
        <p:xfrm>
          <a:off x="384175" y="1444625"/>
          <a:ext cx="85693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FE801864-1BBA-40FC-9FFE-85F97AF81103}"/>
              </a:ext>
            </a:extLst>
          </p:cNvPr>
          <p:cNvGrpSpPr/>
          <p:nvPr/>
        </p:nvGrpSpPr>
        <p:grpSpPr>
          <a:xfrm>
            <a:off x="5804075" y="1331911"/>
            <a:ext cx="1815104" cy="848953"/>
            <a:chOff x="5607719" y="1864361"/>
            <a:chExt cx="1556537" cy="627988"/>
          </a:xfrm>
        </p:grpSpPr>
        <p:sp>
          <p:nvSpPr>
            <p:cNvPr id="18" name="Arrow: Chevron 17">
              <a:extLst>
                <a:ext uri="{FF2B5EF4-FFF2-40B4-BE49-F238E27FC236}">
                  <a16:creationId xmlns:a16="http://schemas.microsoft.com/office/drawing/2014/main" id="{321EEF98-D79A-4856-9E6B-7DF7824C6EA4}"/>
                </a:ext>
              </a:extLst>
            </p:cNvPr>
            <p:cNvSpPr/>
            <p:nvPr/>
          </p:nvSpPr>
          <p:spPr>
            <a:xfrm>
              <a:off x="5607719" y="1864361"/>
              <a:ext cx="1556537" cy="622615"/>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Arrow: Chevron 12">
              <a:extLst>
                <a:ext uri="{FF2B5EF4-FFF2-40B4-BE49-F238E27FC236}">
                  <a16:creationId xmlns:a16="http://schemas.microsoft.com/office/drawing/2014/main" id="{9E7C64CC-9A60-4109-BA52-17C77B9FFE38}"/>
                </a:ext>
              </a:extLst>
            </p:cNvPr>
            <p:cNvSpPr txBox="1"/>
            <p:nvPr/>
          </p:nvSpPr>
          <p:spPr>
            <a:xfrm>
              <a:off x="5834033" y="1869734"/>
              <a:ext cx="1140356" cy="622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Test</a:t>
              </a:r>
            </a:p>
            <a:p>
              <a:pPr marL="0" lvl="0" indent="0" algn="ctr" defTabSz="755650">
                <a:lnSpc>
                  <a:spcPct val="90000"/>
                </a:lnSpc>
                <a:spcBef>
                  <a:spcPct val="0"/>
                </a:spcBef>
                <a:spcAft>
                  <a:spcPct val="35000"/>
                </a:spcAft>
                <a:buNone/>
              </a:pPr>
              <a:r>
                <a:rPr lang="en-US" sz="1400" kern="1200" dirty="0"/>
                <a:t>Feb 23 – Jun 23</a:t>
              </a:r>
            </a:p>
          </p:txBody>
        </p:sp>
      </p:grpSp>
      <p:grpSp>
        <p:nvGrpSpPr>
          <p:cNvPr id="15" name="Group 14">
            <a:extLst>
              <a:ext uri="{FF2B5EF4-FFF2-40B4-BE49-F238E27FC236}">
                <a16:creationId xmlns:a16="http://schemas.microsoft.com/office/drawing/2014/main" id="{0B98257B-9295-45CD-9BA0-1B9CB33C78B7}"/>
              </a:ext>
            </a:extLst>
          </p:cNvPr>
          <p:cNvGrpSpPr/>
          <p:nvPr/>
        </p:nvGrpSpPr>
        <p:grpSpPr>
          <a:xfrm>
            <a:off x="9051171" y="1339176"/>
            <a:ext cx="1642471" cy="841689"/>
            <a:chOff x="7008603" y="1864361"/>
            <a:chExt cx="1556537" cy="622615"/>
          </a:xfrm>
        </p:grpSpPr>
        <p:sp>
          <p:nvSpPr>
            <p:cNvPr id="16" name="Arrow: Chevron 15">
              <a:extLst>
                <a:ext uri="{FF2B5EF4-FFF2-40B4-BE49-F238E27FC236}">
                  <a16:creationId xmlns:a16="http://schemas.microsoft.com/office/drawing/2014/main" id="{EA0A08A0-2F2B-4C22-AE7D-17AEA0796554}"/>
                </a:ext>
              </a:extLst>
            </p:cNvPr>
            <p:cNvSpPr/>
            <p:nvPr/>
          </p:nvSpPr>
          <p:spPr>
            <a:xfrm>
              <a:off x="7008603" y="1864361"/>
              <a:ext cx="1556537" cy="622615"/>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Arrow: Chevron 14">
              <a:extLst>
                <a:ext uri="{FF2B5EF4-FFF2-40B4-BE49-F238E27FC236}">
                  <a16:creationId xmlns:a16="http://schemas.microsoft.com/office/drawing/2014/main" id="{336CBBB5-2DF1-4498-93B3-C30444DAE4EA}"/>
                </a:ext>
              </a:extLst>
            </p:cNvPr>
            <p:cNvSpPr txBox="1"/>
            <p:nvPr/>
          </p:nvSpPr>
          <p:spPr>
            <a:xfrm>
              <a:off x="7319911" y="1864361"/>
              <a:ext cx="933922" cy="622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Go Live</a:t>
              </a:r>
            </a:p>
            <a:p>
              <a:pPr marL="0" lvl="0" indent="0" algn="ctr" defTabSz="755650">
                <a:lnSpc>
                  <a:spcPct val="90000"/>
                </a:lnSpc>
                <a:spcBef>
                  <a:spcPct val="0"/>
                </a:spcBef>
                <a:spcAft>
                  <a:spcPct val="35000"/>
                </a:spcAft>
                <a:buNone/>
              </a:pPr>
              <a:r>
                <a:rPr lang="en-US" sz="1400" dirty="0"/>
                <a:t>Sept 23</a:t>
              </a:r>
              <a:endParaRPr lang="en-US" sz="1400" kern="1200" dirty="0"/>
            </a:p>
          </p:txBody>
        </p:sp>
      </p:grpSp>
      <p:grpSp>
        <p:nvGrpSpPr>
          <p:cNvPr id="79" name="Group 78">
            <a:extLst>
              <a:ext uri="{FF2B5EF4-FFF2-40B4-BE49-F238E27FC236}">
                <a16:creationId xmlns:a16="http://schemas.microsoft.com/office/drawing/2014/main" id="{492010CD-392B-4735-B606-F15A0010B52E}"/>
              </a:ext>
            </a:extLst>
          </p:cNvPr>
          <p:cNvGrpSpPr/>
          <p:nvPr/>
        </p:nvGrpSpPr>
        <p:grpSpPr>
          <a:xfrm>
            <a:off x="7449453" y="1330640"/>
            <a:ext cx="1815104" cy="850225"/>
            <a:chOff x="5607719" y="1864361"/>
            <a:chExt cx="1556537" cy="628929"/>
          </a:xfrm>
        </p:grpSpPr>
        <p:sp>
          <p:nvSpPr>
            <p:cNvPr id="80" name="Arrow: Chevron 79">
              <a:extLst>
                <a:ext uri="{FF2B5EF4-FFF2-40B4-BE49-F238E27FC236}">
                  <a16:creationId xmlns:a16="http://schemas.microsoft.com/office/drawing/2014/main" id="{3B33F65B-F1CF-46DE-9CB0-FFCE893F7EF7}"/>
                </a:ext>
              </a:extLst>
            </p:cNvPr>
            <p:cNvSpPr/>
            <p:nvPr/>
          </p:nvSpPr>
          <p:spPr>
            <a:xfrm>
              <a:off x="5607719" y="1864361"/>
              <a:ext cx="1556537" cy="622615"/>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1" name="Arrow: Chevron 12">
              <a:extLst>
                <a:ext uri="{FF2B5EF4-FFF2-40B4-BE49-F238E27FC236}">
                  <a16:creationId xmlns:a16="http://schemas.microsoft.com/office/drawing/2014/main" id="{16204F03-2B23-49FD-A3D3-7FB32F1A9980}"/>
                </a:ext>
              </a:extLst>
            </p:cNvPr>
            <p:cNvSpPr txBox="1"/>
            <p:nvPr/>
          </p:nvSpPr>
          <p:spPr>
            <a:xfrm>
              <a:off x="5820700" y="1870675"/>
              <a:ext cx="1160274" cy="622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Train</a:t>
              </a:r>
            </a:p>
            <a:p>
              <a:pPr marL="0" lvl="0" indent="0" algn="ctr" defTabSz="755650">
                <a:lnSpc>
                  <a:spcPct val="90000"/>
                </a:lnSpc>
                <a:spcBef>
                  <a:spcPct val="0"/>
                </a:spcBef>
                <a:spcAft>
                  <a:spcPct val="35000"/>
                </a:spcAft>
                <a:buNone/>
              </a:pPr>
              <a:r>
                <a:rPr lang="en-US" sz="1400" kern="1200" dirty="0"/>
                <a:t>Apr 23 – Sept 23</a:t>
              </a:r>
            </a:p>
          </p:txBody>
        </p:sp>
      </p:grpSp>
      <p:grpSp>
        <p:nvGrpSpPr>
          <p:cNvPr id="82" name="Group 81">
            <a:extLst>
              <a:ext uri="{FF2B5EF4-FFF2-40B4-BE49-F238E27FC236}">
                <a16:creationId xmlns:a16="http://schemas.microsoft.com/office/drawing/2014/main" id="{2831F525-3F61-4B34-AC09-FE413678087A}"/>
              </a:ext>
            </a:extLst>
          </p:cNvPr>
          <p:cNvGrpSpPr/>
          <p:nvPr/>
        </p:nvGrpSpPr>
        <p:grpSpPr>
          <a:xfrm>
            <a:off x="4174245" y="1312189"/>
            <a:ext cx="1815104" cy="864585"/>
            <a:chOff x="5607719" y="1847424"/>
            <a:chExt cx="1556537" cy="639552"/>
          </a:xfrm>
        </p:grpSpPr>
        <p:sp>
          <p:nvSpPr>
            <p:cNvPr id="83" name="Arrow: Chevron 82">
              <a:extLst>
                <a:ext uri="{FF2B5EF4-FFF2-40B4-BE49-F238E27FC236}">
                  <a16:creationId xmlns:a16="http://schemas.microsoft.com/office/drawing/2014/main" id="{AB2DFE6E-497B-4949-80EC-9A7D9E9F0C64}"/>
                </a:ext>
              </a:extLst>
            </p:cNvPr>
            <p:cNvSpPr/>
            <p:nvPr/>
          </p:nvSpPr>
          <p:spPr>
            <a:xfrm>
              <a:off x="5607719" y="1864361"/>
              <a:ext cx="1556537" cy="622615"/>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Arrow: Chevron 12">
              <a:extLst>
                <a:ext uri="{FF2B5EF4-FFF2-40B4-BE49-F238E27FC236}">
                  <a16:creationId xmlns:a16="http://schemas.microsoft.com/office/drawing/2014/main" id="{6B5942F0-BDEA-448B-BD64-EE9505C95F19}"/>
                </a:ext>
              </a:extLst>
            </p:cNvPr>
            <p:cNvSpPr txBox="1"/>
            <p:nvPr/>
          </p:nvSpPr>
          <p:spPr>
            <a:xfrm>
              <a:off x="5870791" y="1847424"/>
              <a:ext cx="1131591" cy="622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Build</a:t>
              </a:r>
            </a:p>
            <a:p>
              <a:pPr marL="0" lvl="0" indent="0" algn="ctr" defTabSz="755650">
                <a:lnSpc>
                  <a:spcPct val="90000"/>
                </a:lnSpc>
                <a:spcBef>
                  <a:spcPct val="0"/>
                </a:spcBef>
                <a:spcAft>
                  <a:spcPct val="35000"/>
                </a:spcAft>
                <a:buNone/>
              </a:pPr>
              <a:r>
                <a:rPr lang="en-US" sz="1400" kern="1200" dirty="0"/>
                <a:t>Dec 22 – Feb 23</a:t>
              </a:r>
            </a:p>
          </p:txBody>
        </p:sp>
      </p:grpSp>
      <p:grpSp>
        <p:nvGrpSpPr>
          <p:cNvPr id="85" name="Group 84">
            <a:extLst>
              <a:ext uri="{FF2B5EF4-FFF2-40B4-BE49-F238E27FC236}">
                <a16:creationId xmlns:a16="http://schemas.microsoft.com/office/drawing/2014/main" id="{24EEE407-D554-409F-A96D-DDDA120B6CA1}"/>
              </a:ext>
            </a:extLst>
          </p:cNvPr>
          <p:cNvGrpSpPr/>
          <p:nvPr/>
        </p:nvGrpSpPr>
        <p:grpSpPr>
          <a:xfrm>
            <a:off x="2404790" y="1338260"/>
            <a:ext cx="1965906" cy="841689"/>
            <a:chOff x="5607719" y="1864361"/>
            <a:chExt cx="1556537" cy="622615"/>
          </a:xfrm>
        </p:grpSpPr>
        <p:sp>
          <p:nvSpPr>
            <p:cNvPr id="86" name="Arrow: Chevron 85">
              <a:extLst>
                <a:ext uri="{FF2B5EF4-FFF2-40B4-BE49-F238E27FC236}">
                  <a16:creationId xmlns:a16="http://schemas.microsoft.com/office/drawing/2014/main" id="{01B6C149-A2FF-4229-A5FF-895F64D04A50}"/>
                </a:ext>
              </a:extLst>
            </p:cNvPr>
            <p:cNvSpPr/>
            <p:nvPr/>
          </p:nvSpPr>
          <p:spPr>
            <a:xfrm>
              <a:off x="5607719" y="1864361"/>
              <a:ext cx="1556537" cy="622615"/>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87" name="Arrow: Chevron 12">
              <a:extLst>
                <a:ext uri="{FF2B5EF4-FFF2-40B4-BE49-F238E27FC236}">
                  <a16:creationId xmlns:a16="http://schemas.microsoft.com/office/drawing/2014/main" id="{22AF080F-B4B5-4F63-8221-A3B1D784BE15}"/>
                </a:ext>
              </a:extLst>
            </p:cNvPr>
            <p:cNvSpPr txBox="1"/>
            <p:nvPr/>
          </p:nvSpPr>
          <p:spPr>
            <a:xfrm>
              <a:off x="5771907" y="1864361"/>
              <a:ext cx="1308822" cy="622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Technical</a:t>
              </a:r>
            </a:p>
            <a:p>
              <a:pPr marL="0" lvl="0" indent="0" algn="ctr" defTabSz="755650">
                <a:lnSpc>
                  <a:spcPct val="90000"/>
                </a:lnSpc>
                <a:spcBef>
                  <a:spcPct val="0"/>
                </a:spcBef>
                <a:spcAft>
                  <a:spcPct val="35000"/>
                </a:spcAft>
                <a:buNone/>
              </a:pPr>
              <a:r>
                <a:rPr lang="en-US" sz="1400" kern="1200" dirty="0"/>
                <a:t>Sept 22 – May 23</a:t>
              </a:r>
            </a:p>
          </p:txBody>
        </p:sp>
      </p:grpSp>
      <p:grpSp>
        <p:nvGrpSpPr>
          <p:cNvPr id="88" name="Group 87">
            <a:extLst>
              <a:ext uri="{FF2B5EF4-FFF2-40B4-BE49-F238E27FC236}">
                <a16:creationId xmlns:a16="http://schemas.microsoft.com/office/drawing/2014/main" id="{92929F54-48DB-4CF8-96C1-BCF578982454}"/>
              </a:ext>
            </a:extLst>
          </p:cNvPr>
          <p:cNvGrpSpPr/>
          <p:nvPr/>
        </p:nvGrpSpPr>
        <p:grpSpPr>
          <a:xfrm>
            <a:off x="594458" y="1335087"/>
            <a:ext cx="1900716" cy="841689"/>
            <a:chOff x="5607719" y="1864361"/>
            <a:chExt cx="1556537" cy="622615"/>
          </a:xfrm>
        </p:grpSpPr>
        <p:sp>
          <p:nvSpPr>
            <p:cNvPr id="89" name="Arrow: Chevron 88">
              <a:extLst>
                <a:ext uri="{FF2B5EF4-FFF2-40B4-BE49-F238E27FC236}">
                  <a16:creationId xmlns:a16="http://schemas.microsoft.com/office/drawing/2014/main" id="{670E31DF-D55B-45D8-977C-7F0F37A6B6E2}"/>
                </a:ext>
              </a:extLst>
            </p:cNvPr>
            <p:cNvSpPr/>
            <p:nvPr/>
          </p:nvSpPr>
          <p:spPr>
            <a:xfrm>
              <a:off x="5607719" y="1864361"/>
              <a:ext cx="1556537" cy="622615"/>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0" name="Arrow: Chevron 12">
              <a:extLst>
                <a:ext uri="{FF2B5EF4-FFF2-40B4-BE49-F238E27FC236}">
                  <a16:creationId xmlns:a16="http://schemas.microsoft.com/office/drawing/2014/main" id="{19281524-50E7-499F-8D88-16562654AC94}"/>
                </a:ext>
              </a:extLst>
            </p:cNvPr>
            <p:cNvSpPr txBox="1"/>
            <p:nvPr/>
          </p:nvSpPr>
          <p:spPr>
            <a:xfrm>
              <a:off x="5826056" y="1864361"/>
              <a:ext cx="1257157" cy="622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Design</a:t>
              </a:r>
            </a:p>
            <a:p>
              <a:pPr marL="0" lvl="0" indent="0" algn="ctr" defTabSz="755650">
                <a:lnSpc>
                  <a:spcPct val="90000"/>
                </a:lnSpc>
                <a:spcBef>
                  <a:spcPct val="0"/>
                </a:spcBef>
                <a:spcAft>
                  <a:spcPct val="35000"/>
                </a:spcAft>
                <a:buNone/>
              </a:pPr>
              <a:r>
                <a:rPr lang="en-US" sz="1400" dirty="0"/>
                <a:t>Sept 22 – Dec 22</a:t>
              </a:r>
              <a:endParaRPr lang="en-US" sz="1400" kern="1200" dirty="0"/>
            </a:p>
          </p:txBody>
        </p:sp>
      </p:grpSp>
      <p:grpSp>
        <p:nvGrpSpPr>
          <p:cNvPr id="130" name="Group 129">
            <a:extLst>
              <a:ext uri="{FF2B5EF4-FFF2-40B4-BE49-F238E27FC236}">
                <a16:creationId xmlns:a16="http://schemas.microsoft.com/office/drawing/2014/main" id="{1781C138-AF77-41E5-8DF3-2D682DFCA16B}"/>
              </a:ext>
            </a:extLst>
          </p:cNvPr>
          <p:cNvGrpSpPr/>
          <p:nvPr/>
        </p:nvGrpSpPr>
        <p:grpSpPr>
          <a:xfrm>
            <a:off x="5594513" y="2580047"/>
            <a:ext cx="1815104" cy="848953"/>
            <a:chOff x="5607719" y="1864361"/>
            <a:chExt cx="1556537" cy="627988"/>
          </a:xfrm>
          <a:solidFill>
            <a:schemeClr val="accent4"/>
          </a:solidFill>
        </p:grpSpPr>
        <p:sp>
          <p:nvSpPr>
            <p:cNvPr id="131" name="Arrow: Chevron 130">
              <a:extLst>
                <a:ext uri="{FF2B5EF4-FFF2-40B4-BE49-F238E27FC236}">
                  <a16:creationId xmlns:a16="http://schemas.microsoft.com/office/drawing/2014/main" id="{BD8DDCD6-B688-488D-A815-F4312B777789}"/>
                </a:ext>
              </a:extLst>
            </p:cNvPr>
            <p:cNvSpPr/>
            <p:nvPr/>
          </p:nvSpPr>
          <p:spPr>
            <a:xfrm>
              <a:off x="5607719" y="1864361"/>
              <a:ext cx="1556537" cy="62261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2" name="Arrow: Chevron 12">
              <a:extLst>
                <a:ext uri="{FF2B5EF4-FFF2-40B4-BE49-F238E27FC236}">
                  <a16:creationId xmlns:a16="http://schemas.microsoft.com/office/drawing/2014/main" id="{9BAAC78F-B2D5-4F19-B8F0-61DC4BB4EBB8}"/>
                </a:ext>
              </a:extLst>
            </p:cNvPr>
            <p:cNvSpPr txBox="1"/>
            <p:nvPr/>
          </p:nvSpPr>
          <p:spPr>
            <a:xfrm>
              <a:off x="5834033" y="1869734"/>
              <a:ext cx="1140356" cy="6226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Test</a:t>
              </a:r>
            </a:p>
            <a:p>
              <a:pPr marL="0" lvl="0" indent="0" algn="ctr" defTabSz="755650">
                <a:lnSpc>
                  <a:spcPct val="90000"/>
                </a:lnSpc>
                <a:spcBef>
                  <a:spcPct val="0"/>
                </a:spcBef>
                <a:spcAft>
                  <a:spcPct val="35000"/>
                </a:spcAft>
                <a:buNone/>
              </a:pPr>
              <a:r>
                <a:rPr lang="en-US" sz="1400" kern="1200" dirty="0"/>
                <a:t>Feb 23 – Jun 23</a:t>
              </a:r>
            </a:p>
          </p:txBody>
        </p:sp>
      </p:grpSp>
      <p:grpSp>
        <p:nvGrpSpPr>
          <p:cNvPr id="133" name="Group 132">
            <a:extLst>
              <a:ext uri="{FF2B5EF4-FFF2-40B4-BE49-F238E27FC236}">
                <a16:creationId xmlns:a16="http://schemas.microsoft.com/office/drawing/2014/main" id="{52BC69B9-9FE4-4A84-97AC-8278722CFC61}"/>
              </a:ext>
            </a:extLst>
          </p:cNvPr>
          <p:cNvGrpSpPr/>
          <p:nvPr/>
        </p:nvGrpSpPr>
        <p:grpSpPr>
          <a:xfrm>
            <a:off x="8841609" y="2587312"/>
            <a:ext cx="1642471" cy="841689"/>
            <a:chOff x="7008603" y="1864361"/>
            <a:chExt cx="1556537" cy="622615"/>
          </a:xfrm>
          <a:solidFill>
            <a:schemeClr val="accent4"/>
          </a:solidFill>
        </p:grpSpPr>
        <p:sp>
          <p:nvSpPr>
            <p:cNvPr id="134" name="Arrow: Chevron 133">
              <a:extLst>
                <a:ext uri="{FF2B5EF4-FFF2-40B4-BE49-F238E27FC236}">
                  <a16:creationId xmlns:a16="http://schemas.microsoft.com/office/drawing/2014/main" id="{24AADA0B-3D32-47E9-965D-4410E6AB7E02}"/>
                </a:ext>
              </a:extLst>
            </p:cNvPr>
            <p:cNvSpPr/>
            <p:nvPr/>
          </p:nvSpPr>
          <p:spPr>
            <a:xfrm>
              <a:off x="7008603" y="1864361"/>
              <a:ext cx="1556537" cy="62261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5" name="Arrow: Chevron 14">
              <a:extLst>
                <a:ext uri="{FF2B5EF4-FFF2-40B4-BE49-F238E27FC236}">
                  <a16:creationId xmlns:a16="http://schemas.microsoft.com/office/drawing/2014/main" id="{E09BF91B-A25B-46DD-BADD-CD6EF9A067AB}"/>
                </a:ext>
              </a:extLst>
            </p:cNvPr>
            <p:cNvSpPr txBox="1"/>
            <p:nvPr/>
          </p:nvSpPr>
          <p:spPr>
            <a:xfrm>
              <a:off x="7319911" y="1864361"/>
              <a:ext cx="933922" cy="6226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Go Live</a:t>
              </a:r>
            </a:p>
            <a:p>
              <a:pPr marL="0" lvl="0" indent="0" algn="ctr" defTabSz="755650">
                <a:lnSpc>
                  <a:spcPct val="90000"/>
                </a:lnSpc>
                <a:spcBef>
                  <a:spcPct val="0"/>
                </a:spcBef>
                <a:spcAft>
                  <a:spcPct val="35000"/>
                </a:spcAft>
                <a:buNone/>
              </a:pPr>
              <a:r>
                <a:rPr lang="en-US" sz="1400" dirty="0"/>
                <a:t>Aug 23</a:t>
              </a:r>
              <a:endParaRPr lang="en-US" sz="1400" kern="1200" dirty="0"/>
            </a:p>
          </p:txBody>
        </p:sp>
      </p:grpSp>
      <p:grpSp>
        <p:nvGrpSpPr>
          <p:cNvPr id="136" name="Group 135">
            <a:extLst>
              <a:ext uri="{FF2B5EF4-FFF2-40B4-BE49-F238E27FC236}">
                <a16:creationId xmlns:a16="http://schemas.microsoft.com/office/drawing/2014/main" id="{CE0819CF-3CA5-4D8F-894E-BE7EA26EB1CA}"/>
              </a:ext>
            </a:extLst>
          </p:cNvPr>
          <p:cNvGrpSpPr/>
          <p:nvPr/>
        </p:nvGrpSpPr>
        <p:grpSpPr>
          <a:xfrm>
            <a:off x="7239891" y="2578776"/>
            <a:ext cx="1815104" cy="850225"/>
            <a:chOff x="5607719" y="1864361"/>
            <a:chExt cx="1556537" cy="628929"/>
          </a:xfrm>
          <a:solidFill>
            <a:schemeClr val="accent4"/>
          </a:solidFill>
        </p:grpSpPr>
        <p:sp>
          <p:nvSpPr>
            <p:cNvPr id="137" name="Arrow: Chevron 136">
              <a:extLst>
                <a:ext uri="{FF2B5EF4-FFF2-40B4-BE49-F238E27FC236}">
                  <a16:creationId xmlns:a16="http://schemas.microsoft.com/office/drawing/2014/main" id="{00FF07AC-909A-4553-8632-2C1C9C3C2B7C}"/>
                </a:ext>
              </a:extLst>
            </p:cNvPr>
            <p:cNvSpPr/>
            <p:nvPr/>
          </p:nvSpPr>
          <p:spPr>
            <a:xfrm>
              <a:off x="5607719" y="1864361"/>
              <a:ext cx="1556537" cy="62261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8" name="Arrow: Chevron 12">
              <a:extLst>
                <a:ext uri="{FF2B5EF4-FFF2-40B4-BE49-F238E27FC236}">
                  <a16:creationId xmlns:a16="http://schemas.microsoft.com/office/drawing/2014/main" id="{8F0BB8D9-ACBA-4D6E-BC10-657BB9C952C1}"/>
                </a:ext>
              </a:extLst>
            </p:cNvPr>
            <p:cNvSpPr txBox="1"/>
            <p:nvPr/>
          </p:nvSpPr>
          <p:spPr>
            <a:xfrm>
              <a:off x="5820700" y="1870675"/>
              <a:ext cx="1160274" cy="6226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Train</a:t>
              </a:r>
            </a:p>
            <a:p>
              <a:pPr marL="0" lvl="0" indent="0" algn="ctr" defTabSz="755650">
                <a:lnSpc>
                  <a:spcPct val="90000"/>
                </a:lnSpc>
                <a:spcBef>
                  <a:spcPct val="0"/>
                </a:spcBef>
                <a:spcAft>
                  <a:spcPct val="35000"/>
                </a:spcAft>
                <a:buNone/>
              </a:pPr>
              <a:r>
                <a:rPr lang="en-US" sz="1400" kern="1200" dirty="0"/>
                <a:t>Mar 23 – Aug 23</a:t>
              </a:r>
            </a:p>
          </p:txBody>
        </p:sp>
      </p:grpSp>
      <p:grpSp>
        <p:nvGrpSpPr>
          <p:cNvPr id="139" name="Group 138">
            <a:extLst>
              <a:ext uri="{FF2B5EF4-FFF2-40B4-BE49-F238E27FC236}">
                <a16:creationId xmlns:a16="http://schemas.microsoft.com/office/drawing/2014/main" id="{B6D5E9E2-773E-4C95-8C08-133545B1F459}"/>
              </a:ext>
            </a:extLst>
          </p:cNvPr>
          <p:cNvGrpSpPr/>
          <p:nvPr/>
        </p:nvGrpSpPr>
        <p:grpSpPr>
          <a:xfrm>
            <a:off x="3964683" y="2560325"/>
            <a:ext cx="1815104" cy="864585"/>
            <a:chOff x="5607719" y="1847424"/>
            <a:chExt cx="1556537" cy="639552"/>
          </a:xfrm>
          <a:solidFill>
            <a:schemeClr val="accent4"/>
          </a:solidFill>
        </p:grpSpPr>
        <p:sp>
          <p:nvSpPr>
            <p:cNvPr id="140" name="Arrow: Chevron 139">
              <a:extLst>
                <a:ext uri="{FF2B5EF4-FFF2-40B4-BE49-F238E27FC236}">
                  <a16:creationId xmlns:a16="http://schemas.microsoft.com/office/drawing/2014/main" id="{B0771C08-D238-479D-9EF8-4C2EE76ADD40}"/>
                </a:ext>
              </a:extLst>
            </p:cNvPr>
            <p:cNvSpPr/>
            <p:nvPr/>
          </p:nvSpPr>
          <p:spPr>
            <a:xfrm>
              <a:off x="5607719" y="1864361"/>
              <a:ext cx="1556537" cy="62261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1" name="Arrow: Chevron 12">
              <a:extLst>
                <a:ext uri="{FF2B5EF4-FFF2-40B4-BE49-F238E27FC236}">
                  <a16:creationId xmlns:a16="http://schemas.microsoft.com/office/drawing/2014/main" id="{65BE861F-9BAB-49E1-8AF7-FD618290217B}"/>
                </a:ext>
              </a:extLst>
            </p:cNvPr>
            <p:cNvSpPr txBox="1"/>
            <p:nvPr/>
          </p:nvSpPr>
          <p:spPr>
            <a:xfrm>
              <a:off x="5870791" y="1847424"/>
              <a:ext cx="1131591" cy="6226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Build</a:t>
              </a:r>
            </a:p>
            <a:p>
              <a:pPr marL="0" lvl="0" indent="0" algn="ctr" defTabSz="755650">
                <a:lnSpc>
                  <a:spcPct val="90000"/>
                </a:lnSpc>
                <a:spcBef>
                  <a:spcPct val="0"/>
                </a:spcBef>
                <a:spcAft>
                  <a:spcPct val="35000"/>
                </a:spcAft>
                <a:buNone/>
              </a:pPr>
              <a:r>
                <a:rPr lang="en-US" sz="1400" kern="1200" dirty="0"/>
                <a:t>Nov 22 – Feb 23</a:t>
              </a:r>
            </a:p>
          </p:txBody>
        </p:sp>
      </p:grpSp>
      <p:grpSp>
        <p:nvGrpSpPr>
          <p:cNvPr id="142" name="Group 141">
            <a:extLst>
              <a:ext uri="{FF2B5EF4-FFF2-40B4-BE49-F238E27FC236}">
                <a16:creationId xmlns:a16="http://schemas.microsoft.com/office/drawing/2014/main" id="{5504CA11-AFAD-4E29-8D72-2949F46051DA}"/>
              </a:ext>
            </a:extLst>
          </p:cNvPr>
          <p:cNvGrpSpPr/>
          <p:nvPr/>
        </p:nvGrpSpPr>
        <p:grpSpPr>
          <a:xfrm>
            <a:off x="2195228" y="2586396"/>
            <a:ext cx="1965906" cy="841689"/>
            <a:chOff x="5607719" y="1864361"/>
            <a:chExt cx="1556537" cy="622615"/>
          </a:xfrm>
          <a:solidFill>
            <a:schemeClr val="accent4"/>
          </a:solidFill>
        </p:grpSpPr>
        <p:sp>
          <p:nvSpPr>
            <p:cNvPr id="143" name="Arrow: Chevron 142">
              <a:extLst>
                <a:ext uri="{FF2B5EF4-FFF2-40B4-BE49-F238E27FC236}">
                  <a16:creationId xmlns:a16="http://schemas.microsoft.com/office/drawing/2014/main" id="{9BEEDABE-FB7F-4A27-96FA-8C9A2FD5CDAB}"/>
                </a:ext>
              </a:extLst>
            </p:cNvPr>
            <p:cNvSpPr/>
            <p:nvPr/>
          </p:nvSpPr>
          <p:spPr>
            <a:xfrm>
              <a:off x="5607719" y="1864361"/>
              <a:ext cx="1556537" cy="62261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44" name="Arrow: Chevron 12">
              <a:extLst>
                <a:ext uri="{FF2B5EF4-FFF2-40B4-BE49-F238E27FC236}">
                  <a16:creationId xmlns:a16="http://schemas.microsoft.com/office/drawing/2014/main" id="{E1B27469-5C60-410E-BB64-E553CB053869}"/>
                </a:ext>
              </a:extLst>
            </p:cNvPr>
            <p:cNvSpPr txBox="1"/>
            <p:nvPr/>
          </p:nvSpPr>
          <p:spPr>
            <a:xfrm>
              <a:off x="5771907" y="1864361"/>
              <a:ext cx="1308822" cy="6226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Technical</a:t>
              </a:r>
            </a:p>
            <a:p>
              <a:pPr marL="0" lvl="0" indent="0" algn="ctr" defTabSz="755650">
                <a:lnSpc>
                  <a:spcPct val="90000"/>
                </a:lnSpc>
                <a:spcBef>
                  <a:spcPct val="0"/>
                </a:spcBef>
                <a:spcAft>
                  <a:spcPct val="35000"/>
                </a:spcAft>
                <a:buNone/>
              </a:pPr>
              <a:r>
                <a:rPr lang="en-US" sz="1400" kern="1200" dirty="0"/>
                <a:t>Sept 22 – Apr 23</a:t>
              </a:r>
            </a:p>
          </p:txBody>
        </p:sp>
      </p:grpSp>
      <p:grpSp>
        <p:nvGrpSpPr>
          <p:cNvPr id="145" name="Group 144">
            <a:extLst>
              <a:ext uri="{FF2B5EF4-FFF2-40B4-BE49-F238E27FC236}">
                <a16:creationId xmlns:a16="http://schemas.microsoft.com/office/drawing/2014/main" id="{ED0A41B8-4B7A-4FFD-90E8-8DDE6619DB79}"/>
              </a:ext>
            </a:extLst>
          </p:cNvPr>
          <p:cNvGrpSpPr/>
          <p:nvPr/>
        </p:nvGrpSpPr>
        <p:grpSpPr>
          <a:xfrm>
            <a:off x="384896" y="2583223"/>
            <a:ext cx="1900716" cy="841689"/>
            <a:chOff x="5607719" y="1864361"/>
            <a:chExt cx="1556537" cy="622615"/>
          </a:xfrm>
          <a:solidFill>
            <a:schemeClr val="accent4"/>
          </a:solidFill>
        </p:grpSpPr>
        <p:sp>
          <p:nvSpPr>
            <p:cNvPr id="146" name="Arrow: Chevron 145">
              <a:extLst>
                <a:ext uri="{FF2B5EF4-FFF2-40B4-BE49-F238E27FC236}">
                  <a16:creationId xmlns:a16="http://schemas.microsoft.com/office/drawing/2014/main" id="{EAD50F32-15E3-4989-91C9-255F920D2543}"/>
                </a:ext>
              </a:extLst>
            </p:cNvPr>
            <p:cNvSpPr/>
            <p:nvPr/>
          </p:nvSpPr>
          <p:spPr>
            <a:xfrm>
              <a:off x="5607719" y="1864361"/>
              <a:ext cx="1556537" cy="62261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7" name="Arrow: Chevron 12">
              <a:extLst>
                <a:ext uri="{FF2B5EF4-FFF2-40B4-BE49-F238E27FC236}">
                  <a16:creationId xmlns:a16="http://schemas.microsoft.com/office/drawing/2014/main" id="{811D7594-4919-4F2F-A108-F013723031D6}"/>
                </a:ext>
              </a:extLst>
            </p:cNvPr>
            <p:cNvSpPr txBox="1"/>
            <p:nvPr/>
          </p:nvSpPr>
          <p:spPr>
            <a:xfrm>
              <a:off x="5826056" y="1864361"/>
              <a:ext cx="1257157" cy="6226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Design</a:t>
              </a:r>
            </a:p>
            <a:p>
              <a:pPr marL="0" lvl="0" indent="0" algn="ctr" defTabSz="755650">
                <a:lnSpc>
                  <a:spcPct val="90000"/>
                </a:lnSpc>
                <a:spcBef>
                  <a:spcPct val="0"/>
                </a:spcBef>
                <a:spcAft>
                  <a:spcPct val="35000"/>
                </a:spcAft>
                <a:buNone/>
              </a:pPr>
              <a:r>
                <a:rPr lang="en-US" sz="1400" dirty="0"/>
                <a:t>Sept 22 – Nov 22</a:t>
              </a:r>
              <a:endParaRPr lang="en-US" sz="1400" kern="1200" dirty="0"/>
            </a:p>
          </p:txBody>
        </p:sp>
      </p:grpSp>
      <p:grpSp>
        <p:nvGrpSpPr>
          <p:cNvPr id="148" name="Group 147">
            <a:extLst>
              <a:ext uri="{FF2B5EF4-FFF2-40B4-BE49-F238E27FC236}">
                <a16:creationId xmlns:a16="http://schemas.microsoft.com/office/drawing/2014/main" id="{B962853B-0619-4C8F-B0A9-D9263F2B2726}"/>
              </a:ext>
            </a:extLst>
          </p:cNvPr>
          <p:cNvGrpSpPr/>
          <p:nvPr/>
        </p:nvGrpSpPr>
        <p:grpSpPr>
          <a:xfrm>
            <a:off x="7212498" y="3854254"/>
            <a:ext cx="1815104" cy="848953"/>
            <a:chOff x="5607719" y="1864361"/>
            <a:chExt cx="1556537" cy="627988"/>
          </a:xfrm>
          <a:solidFill>
            <a:schemeClr val="accent5"/>
          </a:solidFill>
        </p:grpSpPr>
        <p:sp>
          <p:nvSpPr>
            <p:cNvPr id="149" name="Arrow: Chevron 148">
              <a:extLst>
                <a:ext uri="{FF2B5EF4-FFF2-40B4-BE49-F238E27FC236}">
                  <a16:creationId xmlns:a16="http://schemas.microsoft.com/office/drawing/2014/main" id="{5B7EF470-4029-4BEF-AD1F-A00F07BEE540}"/>
                </a:ext>
              </a:extLst>
            </p:cNvPr>
            <p:cNvSpPr/>
            <p:nvPr/>
          </p:nvSpPr>
          <p:spPr>
            <a:xfrm>
              <a:off x="5607719" y="1864361"/>
              <a:ext cx="1556537" cy="62261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0" name="Arrow: Chevron 12">
              <a:extLst>
                <a:ext uri="{FF2B5EF4-FFF2-40B4-BE49-F238E27FC236}">
                  <a16:creationId xmlns:a16="http://schemas.microsoft.com/office/drawing/2014/main" id="{E946FCD0-6A41-4F63-9210-4A7EF242908A}"/>
                </a:ext>
              </a:extLst>
            </p:cNvPr>
            <p:cNvSpPr txBox="1"/>
            <p:nvPr/>
          </p:nvSpPr>
          <p:spPr>
            <a:xfrm>
              <a:off x="5834033" y="1869734"/>
              <a:ext cx="1140356" cy="6226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Test</a:t>
              </a:r>
            </a:p>
            <a:p>
              <a:pPr marL="0" lvl="0" indent="0" algn="ctr" defTabSz="755650">
                <a:lnSpc>
                  <a:spcPct val="90000"/>
                </a:lnSpc>
                <a:spcBef>
                  <a:spcPct val="0"/>
                </a:spcBef>
                <a:spcAft>
                  <a:spcPct val="35000"/>
                </a:spcAft>
                <a:buNone/>
              </a:pPr>
              <a:r>
                <a:rPr lang="en-US" sz="1400" kern="1200" dirty="0"/>
                <a:t>Oct 23 – Jan 24</a:t>
              </a:r>
            </a:p>
          </p:txBody>
        </p:sp>
      </p:grpSp>
      <p:grpSp>
        <p:nvGrpSpPr>
          <p:cNvPr id="151" name="Group 150">
            <a:extLst>
              <a:ext uri="{FF2B5EF4-FFF2-40B4-BE49-F238E27FC236}">
                <a16:creationId xmlns:a16="http://schemas.microsoft.com/office/drawing/2014/main" id="{A8F43D26-6FC5-46AA-8865-97AC072E3ABE}"/>
              </a:ext>
            </a:extLst>
          </p:cNvPr>
          <p:cNvGrpSpPr/>
          <p:nvPr/>
        </p:nvGrpSpPr>
        <p:grpSpPr>
          <a:xfrm>
            <a:off x="10459594" y="3861519"/>
            <a:ext cx="1642471" cy="841689"/>
            <a:chOff x="7008603" y="1864361"/>
            <a:chExt cx="1556537" cy="622615"/>
          </a:xfrm>
          <a:solidFill>
            <a:schemeClr val="accent5"/>
          </a:solidFill>
        </p:grpSpPr>
        <p:sp>
          <p:nvSpPr>
            <p:cNvPr id="152" name="Arrow: Chevron 151">
              <a:extLst>
                <a:ext uri="{FF2B5EF4-FFF2-40B4-BE49-F238E27FC236}">
                  <a16:creationId xmlns:a16="http://schemas.microsoft.com/office/drawing/2014/main" id="{53AE220A-9D93-42F8-A1C8-FE36BE9BAC79}"/>
                </a:ext>
              </a:extLst>
            </p:cNvPr>
            <p:cNvSpPr/>
            <p:nvPr/>
          </p:nvSpPr>
          <p:spPr>
            <a:xfrm>
              <a:off x="7008603" y="1864361"/>
              <a:ext cx="1556537" cy="62261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3" name="Arrow: Chevron 14">
              <a:extLst>
                <a:ext uri="{FF2B5EF4-FFF2-40B4-BE49-F238E27FC236}">
                  <a16:creationId xmlns:a16="http://schemas.microsoft.com/office/drawing/2014/main" id="{5B6A1D30-AB4C-4744-8AE5-A94B18B7BDA2}"/>
                </a:ext>
              </a:extLst>
            </p:cNvPr>
            <p:cNvSpPr txBox="1"/>
            <p:nvPr/>
          </p:nvSpPr>
          <p:spPr>
            <a:xfrm>
              <a:off x="7319911" y="1864361"/>
              <a:ext cx="933922" cy="6226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Go Live</a:t>
              </a:r>
            </a:p>
            <a:p>
              <a:pPr marL="0" lvl="0" indent="0" algn="ctr" defTabSz="755650">
                <a:lnSpc>
                  <a:spcPct val="90000"/>
                </a:lnSpc>
                <a:spcBef>
                  <a:spcPct val="0"/>
                </a:spcBef>
                <a:spcAft>
                  <a:spcPct val="35000"/>
                </a:spcAft>
                <a:buNone/>
              </a:pPr>
              <a:r>
                <a:rPr lang="en-US" sz="1400" dirty="0"/>
                <a:t>Jun 24</a:t>
              </a:r>
              <a:endParaRPr lang="en-US" sz="1400" kern="1200" dirty="0"/>
            </a:p>
          </p:txBody>
        </p:sp>
      </p:grpSp>
      <p:grpSp>
        <p:nvGrpSpPr>
          <p:cNvPr id="154" name="Group 153">
            <a:extLst>
              <a:ext uri="{FF2B5EF4-FFF2-40B4-BE49-F238E27FC236}">
                <a16:creationId xmlns:a16="http://schemas.microsoft.com/office/drawing/2014/main" id="{E6681BBF-7A09-457C-892E-950661C368FE}"/>
              </a:ext>
            </a:extLst>
          </p:cNvPr>
          <p:cNvGrpSpPr/>
          <p:nvPr/>
        </p:nvGrpSpPr>
        <p:grpSpPr>
          <a:xfrm>
            <a:off x="8857876" y="3852983"/>
            <a:ext cx="1815104" cy="850225"/>
            <a:chOff x="5607719" y="1864361"/>
            <a:chExt cx="1556537" cy="628929"/>
          </a:xfrm>
          <a:solidFill>
            <a:schemeClr val="accent5"/>
          </a:solidFill>
        </p:grpSpPr>
        <p:sp>
          <p:nvSpPr>
            <p:cNvPr id="155" name="Arrow: Chevron 154">
              <a:extLst>
                <a:ext uri="{FF2B5EF4-FFF2-40B4-BE49-F238E27FC236}">
                  <a16:creationId xmlns:a16="http://schemas.microsoft.com/office/drawing/2014/main" id="{F24DBDEB-241C-4ED7-A4C9-66DCD2F97974}"/>
                </a:ext>
              </a:extLst>
            </p:cNvPr>
            <p:cNvSpPr/>
            <p:nvPr/>
          </p:nvSpPr>
          <p:spPr>
            <a:xfrm>
              <a:off x="5607719" y="1864361"/>
              <a:ext cx="1556537" cy="62261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6" name="Arrow: Chevron 12">
              <a:extLst>
                <a:ext uri="{FF2B5EF4-FFF2-40B4-BE49-F238E27FC236}">
                  <a16:creationId xmlns:a16="http://schemas.microsoft.com/office/drawing/2014/main" id="{83707567-D3D1-41FC-A1E3-283D56918103}"/>
                </a:ext>
              </a:extLst>
            </p:cNvPr>
            <p:cNvSpPr txBox="1"/>
            <p:nvPr/>
          </p:nvSpPr>
          <p:spPr>
            <a:xfrm>
              <a:off x="5820700" y="1870675"/>
              <a:ext cx="1160274" cy="6226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Train</a:t>
              </a:r>
            </a:p>
            <a:p>
              <a:pPr marL="0" lvl="0" indent="0" algn="ctr" defTabSz="755650">
                <a:lnSpc>
                  <a:spcPct val="90000"/>
                </a:lnSpc>
                <a:spcBef>
                  <a:spcPct val="0"/>
                </a:spcBef>
                <a:spcAft>
                  <a:spcPct val="35000"/>
                </a:spcAft>
                <a:buNone/>
              </a:pPr>
              <a:r>
                <a:rPr lang="en-US" sz="1400" kern="1200" dirty="0"/>
                <a:t>Dec 23 – May 24</a:t>
              </a:r>
            </a:p>
          </p:txBody>
        </p:sp>
      </p:grpSp>
      <p:grpSp>
        <p:nvGrpSpPr>
          <p:cNvPr id="157" name="Group 156">
            <a:extLst>
              <a:ext uri="{FF2B5EF4-FFF2-40B4-BE49-F238E27FC236}">
                <a16:creationId xmlns:a16="http://schemas.microsoft.com/office/drawing/2014/main" id="{E62D64EC-E1FB-49CE-ACBE-A24D3B2A14D8}"/>
              </a:ext>
            </a:extLst>
          </p:cNvPr>
          <p:cNvGrpSpPr/>
          <p:nvPr/>
        </p:nvGrpSpPr>
        <p:grpSpPr>
          <a:xfrm>
            <a:off x="5582668" y="3834532"/>
            <a:ext cx="1815104" cy="864585"/>
            <a:chOff x="5607719" y="1847424"/>
            <a:chExt cx="1556537" cy="639552"/>
          </a:xfrm>
          <a:solidFill>
            <a:schemeClr val="accent5"/>
          </a:solidFill>
        </p:grpSpPr>
        <p:sp>
          <p:nvSpPr>
            <p:cNvPr id="158" name="Arrow: Chevron 157">
              <a:extLst>
                <a:ext uri="{FF2B5EF4-FFF2-40B4-BE49-F238E27FC236}">
                  <a16:creationId xmlns:a16="http://schemas.microsoft.com/office/drawing/2014/main" id="{3EF6D870-876B-4099-8388-67CC524EEB64}"/>
                </a:ext>
              </a:extLst>
            </p:cNvPr>
            <p:cNvSpPr/>
            <p:nvPr/>
          </p:nvSpPr>
          <p:spPr>
            <a:xfrm>
              <a:off x="5607719" y="1864361"/>
              <a:ext cx="1556537" cy="62261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9" name="Arrow: Chevron 12">
              <a:extLst>
                <a:ext uri="{FF2B5EF4-FFF2-40B4-BE49-F238E27FC236}">
                  <a16:creationId xmlns:a16="http://schemas.microsoft.com/office/drawing/2014/main" id="{9B79E17E-8772-4BF2-898D-AFC3AB13F90D}"/>
                </a:ext>
              </a:extLst>
            </p:cNvPr>
            <p:cNvSpPr txBox="1"/>
            <p:nvPr/>
          </p:nvSpPr>
          <p:spPr>
            <a:xfrm>
              <a:off x="5870791" y="1847424"/>
              <a:ext cx="1131591" cy="6226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Build</a:t>
              </a:r>
            </a:p>
            <a:p>
              <a:pPr marL="0" lvl="0" indent="0" algn="ctr" defTabSz="755650">
                <a:lnSpc>
                  <a:spcPct val="90000"/>
                </a:lnSpc>
                <a:spcBef>
                  <a:spcPct val="0"/>
                </a:spcBef>
                <a:spcAft>
                  <a:spcPct val="35000"/>
                </a:spcAft>
                <a:buNone/>
              </a:pPr>
              <a:r>
                <a:rPr lang="en-US" sz="1400" kern="1200" dirty="0"/>
                <a:t>Dec 22 – Feb 23</a:t>
              </a:r>
            </a:p>
          </p:txBody>
        </p:sp>
      </p:grpSp>
      <p:grpSp>
        <p:nvGrpSpPr>
          <p:cNvPr id="160" name="Group 159">
            <a:extLst>
              <a:ext uri="{FF2B5EF4-FFF2-40B4-BE49-F238E27FC236}">
                <a16:creationId xmlns:a16="http://schemas.microsoft.com/office/drawing/2014/main" id="{A4E0A6B8-92BE-4C79-B849-60DC47017F84}"/>
              </a:ext>
            </a:extLst>
          </p:cNvPr>
          <p:cNvGrpSpPr/>
          <p:nvPr/>
        </p:nvGrpSpPr>
        <p:grpSpPr>
          <a:xfrm>
            <a:off x="3813213" y="3860603"/>
            <a:ext cx="1965906" cy="841689"/>
            <a:chOff x="5607719" y="1864361"/>
            <a:chExt cx="1556537" cy="622615"/>
          </a:xfrm>
          <a:solidFill>
            <a:schemeClr val="accent5"/>
          </a:solidFill>
        </p:grpSpPr>
        <p:sp>
          <p:nvSpPr>
            <p:cNvPr id="161" name="Arrow: Chevron 160">
              <a:extLst>
                <a:ext uri="{FF2B5EF4-FFF2-40B4-BE49-F238E27FC236}">
                  <a16:creationId xmlns:a16="http://schemas.microsoft.com/office/drawing/2014/main" id="{A91028D5-8D05-4306-89A2-54CF8B18A48D}"/>
                </a:ext>
              </a:extLst>
            </p:cNvPr>
            <p:cNvSpPr/>
            <p:nvPr/>
          </p:nvSpPr>
          <p:spPr>
            <a:xfrm>
              <a:off x="5607719" y="1864361"/>
              <a:ext cx="1556537" cy="62261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62" name="Arrow: Chevron 12">
              <a:extLst>
                <a:ext uri="{FF2B5EF4-FFF2-40B4-BE49-F238E27FC236}">
                  <a16:creationId xmlns:a16="http://schemas.microsoft.com/office/drawing/2014/main" id="{E21046A7-2653-4B74-881A-7E1B3C433C66}"/>
                </a:ext>
              </a:extLst>
            </p:cNvPr>
            <p:cNvSpPr txBox="1"/>
            <p:nvPr/>
          </p:nvSpPr>
          <p:spPr>
            <a:xfrm>
              <a:off x="5771907" y="1864361"/>
              <a:ext cx="1308822" cy="6226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Technical</a:t>
              </a:r>
            </a:p>
            <a:p>
              <a:pPr marL="0" lvl="0" indent="0" algn="ctr" defTabSz="755650">
                <a:lnSpc>
                  <a:spcPct val="90000"/>
                </a:lnSpc>
                <a:spcBef>
                  <a:spcPct val="0"/>
                </a:spcBef>
                <a:spcAft>
                  <a:spcPct val="35000"/>
                </a:spcAft>
                <a:buNone/>
              </a:pPr>
              <a:r>
                <a:rPr lang="en-US" sz="1400" kern="1200" dirty="0"/>
                <a:t>Oct 22 – Dec 23</a:t>
              </a:r>
            </a:p>
          </p:txBody>
        </p:sp>
      </p:grpSp>
      <p:grpSp>
        <p:nvGrpSpPr>
          <p:cNvPr id="163" name="Group 162">
            <a:extLst>
              <a:ext uri="{FF2B5EF4-FFF2-40B4-BE49-F238E27FC236}">
                <a16:creationId xmlns:a16="http://schemas.microsoft.com/office/drawing/2014/main" id="{27CCAEC8-0217-461E-9EFF-C6CB6C10F5E2}"/>
              </a:ext>
            </a:extLst>
          </p:cNvPr>
          <p:cNvGrpSpPr/>
          <p:nvPr/>
        </p:nvGrpSpPr>
        <p:grpSpPr>
          <a:xfrm>
            <a:off x="2002881" y="3857430"/>
            <a:ext cx="1900716" cy="841689"/>
            <a:chOff x="5607719" y="1864361"/>
            <a:chExt cx="1556537" cy="622615"/>
          </a:xfrm>
          <a:solidFill>
            <a:schemeClr val="accent5"/>
          </a:solidFill>
        </p:grpSpPr>
        <p:sp>
          <p:nvSpPr>
            <p:cNvPr id="164" name="Arrow: Chevron 163">
              <a:extLst>
                <a:ext uri="{FF2B5EF4-FFF2-40B4-BE49-F238E27FC236}">
                  <a16:creationId xmlns:a16="http://schemas.microsoft.com/office/drawing/2014/main" id="{1D037819-EF05-4004-B295-5CF19A2C2F00}"/>
                </a:ext>
              </a:extLst>
            </p:cNvPr>
            <p:cNvSpPr/>
            <p:nvPr/>
          </p:nvSpPr>
          <p:spPr>
            <a:xfrm>
              <a:off x="5607719" y="1864361"/>
              <a:ext cx="1556537" cy="62261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5" name="Arrow: Chevron 12">
              <a:extLst>
                <a:ext uri="{FF2B5EF4-FFF2-40B4-BE49-F238E27FC236}">
                  <a16:creationId xmlns:a16="http://schemas.microsoft.com/office/drawing/2014/main" id="{112E3E12-36A4-476C-B642-12F16F597BCC}"/>
                </a:ext>
              </a:extLst>
            </p:cNvPr>
            <p:cNvSpPr txBox="1"/>
            <p:nvPr/>
          </p:nvSpPr>
          <p:spPr>
            <a:xfrm>
              <a:off x="5826056" y="1864361"/>
              <a:ext cx="1257157" cy="6226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Design</a:t>
              </a:r>
            </a:p>
            <a:p>
              <a:pPr marL="0" lvl="0" indent="0" algn="ctr" defTabSz="755650">
                <a:lnSpc>
                  <a:spcPct val="90000"/>
                </a:lnSpc>
                <a:spcBef>
                  <a:spcPct val="0"/>
                </a:spcBef>
                <a:spcAft>
                  <a:spcPct val="35000"/>
                </a:spcAft>
                <a:buNone/>
              </a:pPr>
              <a:r>
                <a:rPr lang="en-US" sz="1400" dirty="0"/>
                <a:t>Sept 22 – Nov 22</a:t>
              </a:r>
              <a:endParaRPr lang="en-US" sz="1400" kern="1200" dirty="0"/>
            </a:p>
          </p:txBody>
        </p:sp>
      </p:grpSp>
      <p:grpSp>
        <p:nvGrpSpPr>
          <p:cNvPr id="166" name="Group 165">
            <a:extLst>
              <a:ext uri="{FF2B5EF4-FFF2-40B4-BE49-F238E27FC236}">
                <a16:creationId xmlns:a16="http://schemas.microsoft.com/office/drawing/2014/main" id="{754EEB52-065D-473F-8C2E-B92877FDA453}"/>
              </a:ext>
            </a:extLst>
          </p:cNvPr>
          <p:cNvGrpSpPr/>
          <p:nvPr/>
        </p:nvGrpSpPr>
        <p:grpSpPr>
          <a:xfrm>
            <a:off x="6590577" y="5216016"/>
            <a:ext cx="1815104" cy="848953"/>
            <a:chOff x="5607719" y="1864361"/>
            <a:chExt cx="1556537" cy="627988"/>
          </a:xfrm>
          <a:solidFill>
            <a:schemeClr val="tx2"/>
          </a:solidFill>
        </p:grpSpPr>
        <p:sp>
          <p:nvSpPr>
            <p:cNvPr id="167" name="Arrow: Chevron 166">
              <a:extLst>
                <a:ext uri="{FF2B5EF4-FFF2-40B4-BE49-F238E27FC236}">
                  <a16:creationId xmlns:a16="http://schemas.microsoft.com/office/drawing/2014/main" id="{765718D7-8375-4342-BC5B-C04D6EC87063}"/>
                </a:ext>
              </a:extLst>
            </p:cNvPr>
            <p:cNvSpPr/>
            <p:nvPr/>
          </p:nvSpPr>
          <p:spPr>
            <a:xfrm>
              <a:off x="5607719" y="1864361"/>
              <a:ext cx="1556537" cy="62261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8" name="Arrow: Chevron 12">
              <a:extLst>
                <a:ext uri="{FF2B5EF4-FFF2-40B4-BE49-F238E27FC236}">
                  <a16:creationId xmlns:a16="http://schemas.microsoft.com/office/drawing/2014/main" id="{1298F562-E044-4056-8DB8-8DEA53DC0998}"/>
                </a:ext>
              </a:extLst>
            </p:cNvPr>
            <p:cNvSpPr txBox="1"/>
            <p:nvPr/>
          </p:nvSpPr>
          <p:spPr>
            <a:xfrm>
              <a:off x="5834033" y="1869734"/>
              <a:ext cx="1140356" cy="6226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Test</a:t>
              </a:r>
            </a:p>
            <a:p>
              <a:pPr marL="0" lvl="0" indent="0" algn="ctr" defTabSz="755650">
                <a:lnSpc>
                  <a:spcPct val="90000"/>
                </a:lnSpc>
                <a:spcBef>
                  <a:spcPct val="0"/>
                </a:spcBef>
                <a:spcAft>
                  <a:spcPct val="35000"/>
                </a:spcAft>
                <a:buNone/>
              </a:pPr>
              <a:r>
                <a:rPr lang="en-US" sz="1400" kern="1200" dirty="0"/>
                <a:t>Mar 23 – Jun 23</a:t>
              </a:r>
            </a:p>
          </p:txBody>
        </p:sp>
      </p:grpSp>
      <p:grpSp>
        <p:nvGrpSpPr>
          <p:cNvPr id="169" name="Group 168">
            <a:extLst>
              <a:ext uri="{FF2B5EF4-FFF2-40B4-BE49-F238E27FC236}">
                <a16:creationId xmlns:a16="http://schemas.microsoft.com/office/drawing/2014/main" id="{BF338D61-81A6-4487-A00A-7036AB41C43E}"/>
              </a:ext>
            </a:extLst>
          </p:cNvPr>
          <p:cNvGrpSpPr/>
          <p:nvPr/>
        </p:nvGrpSpPr>
        <p:grpSpPr>
          <a:xfrm>
            <a:off x="9837673" y="5223281"/>
            <a:ext cx="1642471" cy="841689"/>
            <a:chOff x="7008603" y="1864361"/>
            <a:chExt cx="1556537" cy="622615"/>
          </a:xfrm>
          <a:solidFill>
            <a:schemeClr val="tx2"/>
          </a:solidFill>
        </p:grpSpPr>
        <p:sp>
          <p:nvSpPr>
            <p:cNvPr id="170" name="Arrow: Chevron 169">
              <a:extLst>
                <a:ext uri="{FF2B5EF4-FFF2-40B4-BE49-F238E27FC236}">
                  <a16:creationId xmlns:a16="http://schemas.microsoft.com/office/drawing/2014/main" id="{41FD05DF-D45F-4A7E-ADCE-56F495AF93EC}"/>
                </a:ext>
              </a:extLst>
            </p:cNvPr>
            <p:cNvSpPr/>
            <p:nvPr/>
          </p:nvSpPr>
          <p:spPr>
            <a:xfrm>
              <a:off x="7008603" y="1864361"/>
              <a:ext cx="1556537" cy="62261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1" name="Arrow: Chevron 14">
              <a:extLst>
                <a:ext uri="{FF2B5EF4-FFF2-40B4-BE49-F238E27FC236}">
                  <a16:creationId xmlns:a16="http://schemas.microsoft.com/office/drawing/2014/main" id="{E90A07F5-DBC3-4F5E-AFED-4819C3BAFF60}"/>
                </a:ext>
              </a:extLst>
            </p:cNvPr>
            <p:cNvSpPr txBox="1"/>
            <p:nvPr/>
          </p:nvSpPr>
          <p:spPr>
            <a:xfrm>
              <a:off x="7319911" y="1864361"/>
              <a:ext cx="933922" cy="6226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Go Live</a:t>
              </a:r>
            </a:p>
            <a:p>
              <a:pPr marL="0" lvl="0" indent="0" algn="ctr" defTabSz="755650">
                <a:lnSpc>
                  <a:spcPct val="90000"/>
                </a:lnSpc>
                <a:spcBef>
                  <a:spcPct val="0"/>
                </a:spcBef>
                <a:spcAft>
                  <a:spcPct val="35000"/>
                </a:spcAft>
                <a:buNone/>
              </a:pPr>
              <a:r>
                <a:rPr lang="en-US" sz="1400" dirty="0"/>
                <a:t>Dec 23</a:t>
              </a:r>
              <a:endParaRPr lang="en-US" sz="1400" kern="1200" dirty="0"/>
            </a:p>
          </p:txBody>
        </p:sp>
      </p:grpSp>
      <p:grpSp>
        <p:nvGrpSpPr>
          <p:cNvPr id="172" name="Group 171">
            <a:extLst>
              <a:ext uri="{FF2B5EF4-FFF2-40B4-BE49-F238E27FC236}">
                <a16:creationId xmlns:a16="http://schemas.microsoft.com/office/drawing/2014/main" id="{62B229C7-4181-4A76-9242-2F255C35F019}"/>
              </a:ext>
            </a:extLst>
          </p:cNvPr>
          <p:cNvGrpSpPr/>
          <p:nvPr/>
        </p:nvGrpSpPr>
        <p:grpSpPr>
          <a:xfrm>
            <a:off x="8235955" y="5214745"/>
            <a:ext cx="1815104" cy="850225"/>
            <a:chOff x="5607719" y="1864361"/>
            <a:chExt cx="1556537" cy="628929"/>
          </a:xfrm>
          <a:solidFill>
            <a:schemeClr val="tx2"/>
          </a:solidFill>
        </p:grpSpPr>
        <p:sp>
          <p:nvSpPr>
            <p:cNvPr id="173" name="Arrow: Chevron 172">
              <a:extLst>
                <a:ext uri="{FF2B5EF4-FFF2-40B4-BE49-F238E27FC236}">
                  <a16:creationId xmlns:a16="http://schemas.microsoft.com/office/drawing/2014/main" id="{B16DA7A0-731B-42E4-BE8E-7EC32E229379}"/>
                </a:ext>
              </a:extLst>
            </p:cNvPr>
            <p:cNvSpPr/>
            <p:nvPr/>
          </p:nvSpPr>
          <p:spPr>
            <a:xfrm>
              <a:off x="5607719" y="1864361"/>
              <a:ext cx="1556537" cy="62261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4" name="Arrow: Chevron 12">
              <a:extLst>
                <a:ext uri="{FF2B5EF4-FFF2-40B4-BE49-F238E27FC236}">
                  <a16:creationId xmlns:a16="http://schemas.microsoft.com/office/drawing/2014/main" id="{17663314-F447-4EFC-9E8A-E592D79D533F}"/>
                </a:ext>
              </a:extLst>
            </p:cNvPr>
            <p:cNvSpPr txBox="1"/>
            <p:nvPr/>
          </p:nvSpPr>
          <p:spPr>
            <a:xfrm>
              <a:off x="5820700" y="1870675"/>
              <a:ext cx="1160274" cy="6226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Train</a:t>
              </a:r>
            </a:p>
            <a:p>
              <a:pPr marL="0" lvl="0" indent="0" algn="ctr" defTabSz="755650">
                <a:lnSpc>
                  <a:spcPct val="90000"/>
                </a:lnSpc>
                <a:spcBef>
                  <a:spcPct val="0"/>
                </a:spcBef>
                <a:spcAft>
                  <a:spcPct val="35000"/>
                </a:spcAft>
                <a:buNone/>
              </a:pPr>
              <a:r>
                <a:rPr lang="en-US" sz="1400" kern="1200" dirty="0"/>
                <a:t>Jul 23 – Dec 23</a:t>
              </a:r>
            </a:p>
          </p:txBody>
        </p:sp>
      </p:grpSp>
      <p:grpSp>
        <p:nvGrpSpPr>
          <p:cNvPr id="175" name="Group 174">
            <a:extLst>
              <a:ext uri="{FF2B5EF4-FFF2-40B4-BE49-F238E27FC236}">
                <a16:creationId xmlns:a16="http://schemas.microsoft.com/office/drawing/2014/main" id="{7711F665-6C3C-495B-990F-C900D37D48AA}"/>
              </a:ext>
            </a:extLst>
          </p:cNvPr>
          <p:cNvGrpSpPr/>
          <p:nvPr/>
        </p:nvGrpSpPr>
        <p:grpSpPr>
          <a:xfrm>
            <a:off x="4960747" y="5196293"/>
            <a:ext cx="1815104" cy="864583"/>
            <a:chOff x="5607719" y="1847425"/>
            <a:chExt cx="1556537" cy="639551"/>
          </a:xfrm>
          <a:solidFill>
            <a:schemeClr val="tx2"/>
          </a:solidFill>
        </p:grpSpPr>
        <p:sp>
          <p:nvSpPr>
            <p:cNvPr id="176" name="Arrow: Chevron 175">
              <a:extLst>
                <a:ext uri="{FF2B5EF4-FFF2-40B4-BE49-F238E27FC236}">
                  <a16:creationId xmlns:a16="http://schemas.microsoft.com/office/drawing/2014/main" id="{D3D6BF2D-7DB1-4972-8C8A-3373B92945FD}"/>
                </a:ext>
              </a:extLst>
            </p:cNvPr>
            <p:cNvSpPr/>
            <p:nvPr/>
          </p:nvSpPr>
          <p:spPr>
            <a:xfrm>
              <a:off x="5607719" y="1864361"/>
              <a:ext cx="1556537" cy="62261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7" name="Arrow: Chevron 12">
              <a:extLst>
                <a:ext uri="{FF2B5EF4-FFF2-40B4-BE49-F238E27FC236}">
                  <a16:creationId xmlns:a16="http://schemas.microsoft.com/office/drawing/2014/main" id="{223DB719-4784-464E-A4FE-6F40A4DCA073}"/>
                </a:ext>
              </a:extLst>
            </p:cNvPr>
            <p:cNvSpPr txBox="1"/>
            <p:nvPr/>
          </p:nvSpPr>
          <p:spPr>
            <a:xfrm>
              <a:off x="5870792" y="1847425"/>
              <a:ext cx="1131591" cy="6226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Build</a:t>
              </a:r>
            </a:p>
            <a:p>
              <a:pPr marL="0" lvl="0" indent="0" algn="ctr" defTabSz="755650">
                <a:lnSpc>
                  <a:spcPct val="90000"/>
                </a:lnSpc>
                <a:spcBef>
                  <a:spcPct val="0"/>
                </a:spcBef>
                <a:spcAft>
                  <a:spcPct val="35000"/>
                </a:spcAft>
                <a:buNone/>
              </a:pPr>
              <a:r>
                <a:rPr lang="en-US" sz="1400" kern="1200" dirty="0"/>
                <a:t>NA</a:t>
              </a:r>
            </a:p>
          </p:txBody>
        </p:sp>
      </p:grpSp>
      <p:grpSp>
        <p:nvGrpSpPr>
          <p:cNvPr id="178" name="Group 177">
            <a:extLst>
              <a:ext uri="{FF2B5EF4-FFF2-40B4-BE49-F238E27FC236}">
                <a16:creationId xmlns:a16="http://schemas.microsoft.com/office/drawing/2014/main" id="{60EAB803-BA8E-4051-ABC5-6A5D427BFC63}"/>
              </a:ext>
            </a:extLst>
          </p:cNvPr>
          <p:cNvGrpSpPr/>
          <p:nvPr/>
        </p:nvGrpSpPr>
        <p:grpSpPr>
          <a:xfrm>
            <a:off x="3191292" y="5222365"/>
            <a:ext cx="1965906" cy="841689"/>
            <a:chOff x="5607719" y="1864361"/>
            <a:chExt cx="1556537" cy="622615"/>
          </a:xfrm>
          <a:solidFill>
            <a:schemeClr val="tx2"/>
          </a:solidFill>
        </p:grpSpPr>
        <p:sp>
          <p:nvSpPr>
            <p:cNvPr id="179" name="Arrow: Chevron 178">
              <a:extLst>
                <a:ext uri="{FF2B5EF4-FFF2-40B4-BE49-F238E27FC236}">
                  <a16:creationId xmlns:a16="http://schemas.microsoft.com/office/drawing/2014/main" id="{D910B463-96DA-4585-8F3B-2A3B864F9CC0}"/>
                </a:ext>
              </a:extLst>
            </p:cNvPr>
            <p:cNvSpPr/>
            <p:nvPr/>
          </p:nvSpPr>
          <p:spPr>
            <a:xfrm>
              <a:off x="5607719" y="1864361"/>
              <a:ext cx="1556537" cy="62261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80" name="Arrow: Chevron 12">
              <a:extLst>
                <a:ext uri="{FF2B5EF4-FFF2-40B4-BE49-F238E27FC236}">
                  <a16:creationId xmlns:a16="http://schemas.microsoft.com/office/drawing/2014/main" id="{039B1E90-ED38-46E5-B35A-EB7F92234637}"/>
                </a:ext>
              </a:extLst>
            </p:cNvPr>
            <p:cNvSpPr txBox="1"/>
            <p:nvPr/>
          </p:nvSpPr>
          <p:spPr>
            <a:xfrm>
              <a:off x="5771907" y="1864361"/>
              <a:ext cx="1308822" cy="6226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Technical</a:t>
              </a:r>
            </a:p>
            <a:p>
              <a:pPr marL="0" lvl="0" indent="0" algn="ctr" defTabSz="755650">
                <a:lnSpc>
                  <a:spcPct val="90000"/>
                </a:lnSpc>
                <a:spcBef>
                  <a:spcPct val="0"/>
                </a:spcBef>
                <a:spcAft>
                  <a:spcPct val="35000"/>
                </a:spcAft>
                <a:buNone/>
              </a:pPr>
              <a:r>
                <a:rPr lang="en-US" sz="1400" dirty="0"/>
                <a:t>Nov</a:t>
              </a:r>
              <a:r>
                <a:rPr lang="en-US" sz="1400" kern="1200" dirty="0"/>
                <a:t> 22 – May 23</a:t>
              </a:r>
            </a:p>
          </p:txBody>
        </p:sp>
      </p:grpSp>
      <p:grpSp>
        <p:nvGrpSpPr>
          <p:cNvPr id="181" name="Group 180">
            <a:extLst>
              <a:ext uri="{FF2B5EF4-FFF2-40B4-BE49-F238E27FC236}">
                <a16:creationId xmlns:a16="http://schemas.microsoft.com/office/drawing/2014/main" id="{9DBDC47B-2A53-4252-A0CF-BDEAB423FF33}"/>
              </a:ext>
            </a:extLst>
          </p:cNvPr>
          <p:cNvGrpSpPr/>
          <p:nvPr/>
        </p:nvGrpSpPr>
        <p:grpSpPr>
          <a:xfrm>
            <a:off x="1380960" y="5219192"/>
            <a:ext cx="1900716" cy="841689"/>
            <a:chOff x="5607719" y="1864361"/>
            <a:chExt cx="1556537" cy="622615"/>
          </a:xfrm>
          <a:solidFill>
            <a:schemeClr val="tx2"/>
          </a:solidFill>
        </p:grpSpPr>
        <p:sp>
          <p:nvSpPr>
            <p:cNvPr id="182" name="Arrow: Chevron 181">
              <a:extLst>
                <a:ext uri="{FF2B5EF4-FFF2-40B4-BE49-F238E27FC236}">
                  <a16:creationId xmlns:a16="http://schemas.microsoft.com/office/drawing/2014/main" id="{1D6B4233-67D2-4A2E-A69D-4EC3382A31D9}"/>
                </a:ext>
              </a:extLst>
            </p:cNvPr>
            <p:cNvSpPr/>
            <p:nvPr/>
          </p:nvSpPr>
          <p:spPr>
            <a:xfrm>
              <a:off x="5607719" y="1864361"/>
              <a:ext cx="1556537" cy="622615"/>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3" name="Arrow: Chevron 12">
              <a:extLst>
                <a:ext uri="{FF2B5EF4-FFF2-40B4-BE49-F238E27FC236}">
                  <a16:creationId xmlns:a16="http://schemas.microsoft.com/office/drawing/2014/main" id="{40CB6A90-AECE-427B-8E6F-3E94DF3E2667}"/>
                </a:ext>
              </a:extLst>
            </p:cNvPr>
            <p:cNvSpPr txBox="1"/>
            <p:nvPr/>
          </p:nvSpPr>
          <p:spPr>
            <a:xfrm>
              <a:off x="5826056" y="1864361"/>
              <a:ext cx="1257157" cy="62261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400" kern="1200" dirty="0"/>
                <a:t>Design</a:t>
              </a:r>
            </a:p>
            <a:p>
              <a:pPr marL="0" lvl="0" indent="0" algn="ctr" defTabSz="755650">
                <a:lnSpc>
                  <a:spcPct val="90000"/>
                </a:lnSpc>
                <a:spcBef>
                  <a:spcPct val="0"/>
                </a:spcBef>
                <a:spcAft>
                  <a:spcPct val="35000"/>
                </a:spcAft>
                <a:buNone/>
              </a:pPr>
              <a:r>
                <a:rPr lang="en-US" sz="1400" dirty="0"/>
                <a:t>Oct 22 – Nov 22</a:t>
              </a:r>
              <a:endParaRPr lang="en-US" sz="1400" kern="1200" dirty="0"/>
            </a:p>
          </p:txBody>
        </p:sp>
      </p:grpSp>
      <p:sp>
        <p:nvSpPr>
          <p:cNvPr id="8" name="TextBox 7">
            <a:extLst>
              <a:ext uri="{FF2B5EF4-FFF2-40B4-BE49-F238E27FC236}">
                <a16:creationId xmlns:a16="http://schemas.microsoft.com/office/drawing/2014/main" id="{DF748F69-5DD0-4ED0-AE09-1F07F989C1BB}"/>
              </a:ext>
            </a:extLst>
          </p:cNvPr>
          <p:cNvSpPr txBox="1"/>
          <p:nvPr/>
        </p:nvSpPr>
        <p:spPr>
          <a:xfrm>
            <a:off x="5030520" y="990842"/>
            <a:ext cx="1247069" cy="430887"/>
          </a:xfrm>
          <a:prstGeom prst="rect">
            <a:avLst/>
          </a:prstGeom>
          <a:noFill/>
        </p:spPr>
        <p:txBody>
          <a:bodyPr wrap="square" rtlCol="0">
            <a:spAutoFit/>
          </a:bodyPr>
          <a:lstStyle/>
          <a:p>
            <a:r>
              <a:rPr lang="en-US" sz="2200" b="1" dirty="0"/>
              <a:t>Group 1</a:t>
            </a:r>
          </a:p>
        </p:txBody>
      </p:sp>
      <p:sp>
        <p:nvSpPr>
          <p:cNvPr id="185" name="TextBox 184">
            <a:extLst>
              <a:ext uri="{FF2B5EF4-FFF2-40B4-BE49-F238E27FC236}">
                <a16:creationId xmlns:a16="http://schemas.microsoft.com/office/drawing/2014/main" id="{20978573-757E-4F2B-981E-99E24E46FB63}"/>
              </a:ext>
            </a:extLst>
          </p:cNvPr>
          <p:cNvSpPr txBox="1"/>
          <p:nvPr/>
        </p:nvSpPr>
        <p:spPr>
          <a:xfrm>
            <a:off x="4792370" y="2257468"/>
            <a:ext cx="1247069" cy="430887"/>
          </a:xfrm>
          <a:prstGeom prst="rect">
            <a:avLst/>
          </a:prstGeom>
          <a:noFill/>
        </p:spPr>
        <p:txBody>
          <a:bodyPr wrap="square" rtlCol="0">
            <a:spAutoFit/>
          </a:bodyPr>
          <a:lstStyle/>
          <a:p>
            <a:r>
              <a:rPr lang="en-US" sz="2200" b="1" dirty="0"/>
              <a:t>Group 2</a:t>
            </a:r>
          </a:p>
        </p:txBody>
      </p:sp>
      <p:sp>
        <p:nvSpPr>
          <p:cNvPr id="186" name="TextBox 185">
            <a:extLst>
              <a:ext uri="{FF2B5EF4-FFF2-40B4-BE49-F238E27FC236}">
                <a16:creationId xmlns:a16="http://schemas.microsoft.com/office/drawing/2014/main" id="{D67C2194-18D8-4947-8507-C5AC8778E68A}"/>
              </a:ext>
            </a:extLst>
          </p:cNvPr>
          <p:cNvSpPr txBox="1"/>
          <p:nvPr/>
        </p:nvSpPr>
        <p:spPr>
          <a:xfrm>
            <a:off x="6549224" y="3532689"/>
            <a:ext cx="1247069" cy="430887"/>
          </a:xfrm>
          <a:prstGeom prst="rect">
            <a:avLst/>
          </a:prstGeom>
          <a:noFill/>
        </p:spPr>
        <p:txBody>
          <a:bodyPr wrap="square" rtlCol="0">
            <a:spAutoFit/>
          </a:bodyPr>
          <a:lstStyle/>
          <a:p>
            <a:r>
              <a:rPr lang="en-US" sz="2200" b="1" dirty="0"/>
              <a:t>Group 3</a:t>
            </a:r>
          </a:p>
        </p:txBody>
      </p:sp>
      <p:sp>
        <p:nvSpPr>
          <p:cNvPr id="187" name="TextBox 186">
            <a:extLst>
              <a:ext uri="{FF2B5EF4-FFF2-40B4-BE49-F238E27FC236}">
                <a16:creationId xmlns:a16="http://schemas.microsoft.com/office/drawing/2014/main" id="{6B4F376F-2EEE-4A20-ABFF-2F0A462BC740}"/>
              </a:ext>
            </a:extLst>
          </p:cNvPr>
          <p:cNvSpPr txBox="1"/>
          <p:nvPr/>
        </p:nvSpPr>
        <p:spPr>
          <a:xfrm>
            <a:off x="5909488" y="4886013"/>
            <a:ext cx="1247069" cy="430887"/>
          </a:xfrm>
          <a:prstGeom prst="rect">
            <a:avLst/>
          </a:prstGeom>
          <a:noFill/>
        </p:spPr>
        <p:txBody>
          <a:bodyPr wrap="square" rtlCol="0">
            <a:spAutoFit/>
          </a:bodyPr>
          <a:lstStyle/>
          <a:p>
            <a:r>
              <a:rPr lang="en-US" sz="2200" b="1" dirty="0"/>
              <a:t>Group 4</a:t>
            </a:r>
          </a:p>
        </p:txBody>
      </p:sp>
    </p:spTree>
    <p:extLst>
      <p:ext uri="{BB962C8B-B14F-4D97-AF65-F5344CB8AC3E}">
        <p14:creationId xmlns:p14="http://schemas.microsoft.com/office/powerpoint/2010/main" val="2060194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84175" y="457200"/>
            <a:ext cx="11430000" cy="768350"/>
          </a:xfrm>
        </p:spPr>
        <p:txBody>
          <a:bodyPr/>
          <a:lstStyle/>
          <a:p>
            <a:pPr eaLnBrk="1" hangingPunct="1"/>
            <a:r>
              <a:rPr lang="en-US" altLang="x-none" dirty="0"/>
              <a:t>Summary</a:t>
            </a:r>
            <a:endParaRPr lang="en-US" altLang="x-none" dirty="0">
              <a:highlight>
                <a:srgbClr val="FFFF00"/>
              </a:highlight>
            </a:endParaRPr>
          </a:p>
        </p:txBody>
      </p:sp>
      <p:sp>
        <p:nvSpPr>
          <p:cNvPr id="28674" name="Content Placeholder 2"/>
          <p:cNvSpPr>
            <a:spLocks noGrp="1"/>
          </p:cNvSpPr>
          <p:nvPr>
            <p:ph sz="half" idx="1"/>
          </p:nvPr>
        </p:nvSpPr>
        <p:spPr>
          <a:xfrm>
            <a:off x="384175" y="1444625"/>
            <a:ext cx="11009966" cy="4732338"/>
          </a:xfrm>
        </p:spPr>
        <p:txBody>
          <a:bodyPr/>
          <a:lstStyle/>
          <a:p>
            <a:pPr marL="342900" indent="-342900" fontAlgn="ctr"/>
            <a:r>
              <a:rPr lang="en-US" dirty="0"/>
              <a:t>The materials from this presentation will be available in the eCIRTS Newsletter on 8/24/22 or 8/31/22. It will include the link to the report training.</a:t>
            </a:r>
          </a:p>
          <a:p>
            <a:pPr marL="342900" indent="-342900" fontAlgn="ctr"/>
            <a:r>
              <a:rPr lang="en-US" dirty="0"/>
              <a:t>If you have additional suggestions for eCIRTS, please let your Super User know!</a:t>
            </a:r>
          </a:p>
          <a:p>
            <a:pPr marL="342900" indent="-342900" fontAlgn="ctr"/>
            <a:r>
              <a:rPr lang="en-US" dirty="0"/>
              <a:t>If you are encountering issues with eCIRTS or reports, please let your Super User know. If he/she cannot resolve the issue, a DOEA Help Desk ticket will be opened. DOEA IT and WellSky assist the Super Users with Help Desk Tickets.</a:t>
            </a:r>
          </a:p>
        </p:txBody>
      </p:sp>
      <p:sp>
        <p:nvSpPr>
          <p:cNvPr id="28677" name="Slide Number Placeholder 6"/>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0851876-ED16-AA46-806D-87FD3AADE9CD}" type="slidenum">
              <a:rPr lang="en-US" altLang="x-none">
                <a:latin typeface="Roboto" charset="0"/>
              </a:rPr>
              <a:pPr fontAlgn="base">
                <a:spcBef>
                  <a:spcPct val="0"/>
                </a:spcBef>
                <a:spcAft>
                  <a:spcPct val="0"/>
                </a:spcAft>
              </a:pPr>
              <a:t>35</a:t>
            </a:fld>
            <a:endParaRPr lang="en-US" altLang="x-none" dirty="0">
              <a:latin typeface="Roboto" charset="0"/>
            </a:endParaRPr>
          </a:p>
        </p:txBody>
      </p:sp>
    </p:spTree>
    <p:extLst>
      <p:ext uri="{BB962C8B-B14F-4D97-AF65-F5344CB8AC3E}">
        <p14:creationId xmlns:p14="http://schemas.microsoft.com/office/powerpoint/2010/main" val="952239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84175" y="2852738"/>
            <a:ext cx="11426825" cy="877887"/>
          </a:xfrm>
        </p:spPr>
        <p:txBody>
          <a:bodyPr/>
          <a:lstStyle/>
          <a:p>
            <a:pPr eaLnBrk="1" hangingPunct="1"/>
            <a:r>
              <a:rPr lang="en-US" altLang="x-none" dirty="0"/>
              <a:t>Thank you for your time!</a:t>
            </a: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44463"/>
            <a:ext cx="2994025"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eaLnBrk="1" hangingPunct="1"/>
            <a:r>
              <a:rPr lang="en-US" altLang="x-none" dirty="0"/>
              <a:t>Available Resources</a:t>
            </a:r>
            <a:endParaRPr lang="en-US" altLang="x-none" dirty="0">
              <a:highlight>
                <a:srgbClr val="FFFF00"/>
              </a:highlight>
            </a:endParaRPr>
          </a:p>
        </p:txBody>
      </p:sp>
      <p:sp>
        <p:nvSpPr>
          <p:cNvPr id="29698" name="Content Placeholder 2"/>
          <p:cNvSpPr>
            <a:spLocks noGrp="1"/>
          </p:cNvSpPr>
          <p:nvPr>
            <p:ph idx="1"/>
          </p:nvPr>
        </p:nvSpPr>
        <p:spPr>
          <a:xfrm>
            <a:off x="384175" y="1444625"/>
            <a:ext cx="8569325" cy="4351338"/>
          </a:xfrm>
        </p:spPr>
        <p:txBody>
          <a:bodyPr/>
          <a:lstStyle/>
          <a:p>
            <a:pPr marL="349250" indent="-342900">
              <a:buFont typeface="+mj-lt"/>
              <a:buAutoNum type="arabicPeriod"/>
            </a:pPr>
            <a:r>
              <a:rPr lang="en-US" sz="1800" dirty="0">
                <a:latin typeface="Roboto Light" panose="02000000000000000000" pitchFamily="2" charset="0"/>
                <a:ea typeface="Roboto Light" panose="02000000000000000000" pitchFamily="2" charset="0"/>
              </a:rPr>
              <a:t>This presentation will be available in the next eCIRTS Newsletter</a:t>
            </a:r>
          </a:p>
          <a:p>
            <a:pPr marL="349250" indent="-342900">
              <a:buFont typeface="+mj-lt"/>
              <a:buAutoNum type="arabicPeriod"/>
            </a:pPr>
            <a:r>
              <a:rPr lang="en-US" sz="1800" dirty="0">
                <a:latin typeface="Roboto Light" panose="02000000000000000000" pitchFamily="2" charset="0"/>
                <a:ea typeface="Roboto Light" panose="02000000000000000000" pitchFamily="2" charset="0"/>
              </a:rPr>
              <a:t>eCIRTS Training Manual V2 is available on the eLearning site</a:t>
            </a: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4</a:t>
            </a:fld>
            <a:endParaRPr lang="en-US" altLang="x-none" dirty="0">
              <a:latin typeface="Roboto"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84175" y="2852738"/>
            <a:ext cx="11426825" cy="2209800"/>
          </a:xfrm>
        </p:spPr>
        <p:txBody>
          <a:bodyPr/>
          <a:lstStyle/>
          <a:p>
            <a:pPr fontAlgn="ctr"/>
            <a:r>
              <a:rPr lang="en-US" dirty="0"/>
              <a:t>Mobile Assessment Demonstration</a:t>
            </a:r>
          </a:p>
        </p:txBody>
      </p:sp>
      <p:sp>
        <p:nvSpPr>
          <p:cNvPr id="23555" name="Slide Number Placeholder 3"/>
          <p:cNvSpPr>
            <a:spLocks noGrp="1"/>
          </p:cNvSpPr>
          <p:nvPr>
            <p:ph type="sldNum"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836A19E0-42A1-F648-9036-BE44CD749D2C}" type="slidenum">
              <a:rPr lang="en-US" altLang="x-none">
                <a:solidFill>
                  <a:schemeClr val="bg1"/>
                </a:solidFill>
                <a:latin typeface="Roboto" charset="0"/>
              </a:rPr>
              <a:pPr fontAlgn="base">
                <a:spcBef>
                  <a:spcPct val="0"/>
                </a:spcBef>
                <a:spcAft>
                  <a:spcPct val="0"/>
                </a:spcAft>
              </a:pPr>
              <a:t>5</a:t>
            </a:fld>
            <a:endParaRPr lang="en-US" altLang="x-none" dirty="0">
              <a:solidFill>
                <a:schemeClr val="bg1"/>
              </a:solidFill>
              <a:latin typeface="Roboto"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What is Mobile Assessments?</a:t>
            </a:r>
          </a:p>
        </p:txBody>
      </p:sp>
      <p:sp>
        <p:nvSpPr>
          <p:cNvPr id="29698" name="Content Placeholder 2"/>
          <p:cNvSpPr>
            <a:spLocks noGrp="1"/>
          </p:cNvSpPr>
          <p:nvPr>
            <p:ph idx="1"/>
          </p:nvPr>
        </p:nvSpPr>
        <p:spPr>
          <a:xfrm>
            <a:off x="486725" y="1444625"/>
            <a:ext cx="10252993" cy="3864345"/>
          </a:xfrm>
        </p:spPr>
        <p:txBody>
          <a:bodyPr/>
          <a:lstStyle/>
          <a:p>
            <a:r>
              <a:rPr lang="en-US" sz="1800" dirty="0"/>
              <a:t>The tool you can use to complete assessments, either online or offline, using your mobile device: phone, tablet, or laptop.</a:t>
            </a:r>
          </a:p>
          <a:p>
            <a:r>
              <a:rPr lang="en-US" sz="1800" dirty="0"/>
              <a:t>After you download assessment form and client information to your device, you can create assessments even where no internet connection is available. </a:t>
            </a:r>
          </a:p>
          <a:p>
            <a:r>
              <a:rPr lang="en-US" sz="1800" dirty="0"/>
              <a:t>When you connect to the internet again, you can synchronize that assessment data into eCIRTS.</a:t>
            </a:r>
          </a:p>
          <a:p>
            <a:pPr fontAlgn="ctr"/>
            <a:endParaRPr lang="en-US" sz="1800" dirty="0"/>
          </a:p>
          <a:p>
            <a:pPr marL="346075" indent="-342900" eaLnBrk="1" hangingPunct="1">
              <a:buFont typeface="Arial" charset="0"/>
              <a:buAutoNum type="arabicPeriod"/>
            </a:pPr>
            <a:endParaRPr lang="en-US" sz="1800" dirty="0"/>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6</a:t>
            </a:fld>
            <a:endParaRPr lang="en-US" altLang="x-none" dirty="0">
              <a:latin typeface="Roboto" charset="0"/>
            </a:endParaRPr>
          </a:p>
        </p:txBody>
      </p:sp>
      <p:graphicFrame>
        <p:nvGraphicFramePr>
          <p:cNvPr id="2" name="Diagram 1">
            <a:extLst>
              <a:ext uri="{FF2B5EF4-FFF2-40B4-BE49-F238E27FC236}">
                <a16:creationId xmlns:a16="http://schemas.microsoft.com/office/drawing/2014/main" id="{B1A8AD02-3EA2-4410-B491-1FD80CA3A249}"/>
              </a:ext>
            </a:extLst>
          </p:cNvPr>
          <p:cNvGraphicFramePr/>
          <p:nvPr/>
        </p:nvGraphicFramePr>
        <p:xfrm>
          <a:off x="1452282" y="3555050"/>
          <a:ext cx="8128000" cy="249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loud 2">
            <a:extLst>
              <a:ext uri="{FF2B5EF4-FFF2-40B4-BE49-F238E27FC236}">
                <a16:creationId xmlns:a16="http://schemas.microsoft.com/office/drawing/2014/main" id="{6478E5F8-EC0B-4AFD-B5A8-FD6400CD4A20}"/>
              </a:ext>
            </a:extLst>
          </p:cNvPr>
          <p:cNvSpPr/>
          <p:nvPr/>
        </p:nvSpPr>
        <p:spPr>
          <a:xfrm>
            <a:off x="2777383" y="5233215"/>
            <a:ext cx="1263382" cy="58966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Internet</a:t>
            </a:r>
          </a:p>
        </p:txBody>
      </p:sp>
      <p:sp>
        <p:nvSpPr>
          <p:cNvPr id="7" name="Cloud 6">
            <a:extLst>
              <a:ext uri="{FF2B5EF4-FFF2-40B4-BE49-F238E27FC236}">
                <a16:creationId xmlns:a16="http://schemas.microsoft.com/office/drawing/2014/main" id="{6FE5953F-A673-492E-BC81-03D824F33676}"/>
              </a:ext>
            </a:extLst>
          </p:cNvPr>
          <p:cNvSpPr/>
          <p:nvPr/>
        </p:nvSpPr>
        <p:spPr>
          <a:xfrm>
            <a:off x="8782926" y="5091262"/>
            <a:ext cx="1263382" cy="58966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Internet</a:t>
            </a:r>
          </a:p>
        </p:txBody>
      </p:sp>
      <p:sp>
        <p:nvSpPr>
          <p:cNvPr id="8" name="Cloud 7">
            <a:extLst>
              <a:ext uri="{FF2B5EF4-FFF2-40B4-BE49-F238E27FC236}">
                <a16:creationId xmlns:a16="http://schemas.microsoft.com/office/drawing/2014/main" id="{D2208B2A-FFB8-4CAC-87ED-7A4D61FBE9BF}"/>
              </a:ext>
            </a:extLst>
          </p:cNvPr>
          <p:cNvSpPr/>
          <p:nvPr/>
        </p:nvSpPr>
        <p:spPr>
          <a:xfrm>
            <a:off x="5780154" y="5200116"/>
            <a:ext cx="1263382" cy="589660"/>
          </a:xfrm>
          <a:prstGeom prst="cloud">
            <a:avLst/>
          </a:prstGeom>
          <a:solidFill>
            <a:srgbClr val="FCFD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 Internet</a:t>
            </a:r>
          </a:p>
        </p:txBody>
      </p:sp>
      <p:sp>
        <p:nvSpPr>
          <p:cNvPr id="9" name="Cloud 8">
            <a:extLst>
              <a:ext uri="{FF2B5EF4-FFF2-40B4-BE49-F238E27FC236}">
                <a16:creationId xmlns:a16="http://schemas.microsoft.com/office/drawing/2014/main" id="{46C7AAC3-F57F-4530-ABD8-19E7E861E217}"/>
              </a:ext>
            </a:extLst>
          </p:cNvPr>
          <p:cNvSpPr/>
          <p:nvPr/>
        </p:nvSpPr>
        <p:spPr>
          <a:xfrm>
            <a:off x="5780154" y="5889595"/>
            <a:ext cx="1263382" cy="589660"/>
          </a:xfrm>
          <a:prstGeom prst="clou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Internet</a:t>
            </a:r>
          </a:p>
        </p:txBody>
      </p:sp>
    </p:spTree>
    <p:extLst>
      <p:ext uri="{BB962C8B-B14F-4D97-AF65-F5344CB8AC3E}">
        <p14:creationId xmlns:p14="http://schemas.microsoft.com/office/powerpoint/2010/main" val="174334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fontAlgn="ctr"/>
            <a:r>
              <a:rPr lang="en-US" dirty="0"/>
              <a:t>Before You Begin</a:t>
            </a:r>
          </a:p>
        </p:txBody>
      </p:sp>
      <p:sp>
        <p:nvSpPr>
          <p:cNvPr id="29698" name="Content Placeholder 2"/>
          <p:cNvSpPr>
            <a:spLocks noGrp="1"/>
          </p:cNvSpPr>
          <p:nvPr>
            <p:ph sz="half" idx="1"/>
          </p:nvPr>
        </p:nvSpPr>
        <p:spPr>
          <a:xfrm>
            <a:off x="384173" y="1444625"/>
            <a:ext cx="5085136" cy="4732340"/>
          </a:xfrm>
        </p:spPr>
        <p:txBody>
          <a:bodyPr>
            <a:normAutofit/>
          </a:bodyPr>
          <a:lstStyle/>
          <a:p>
            <a:r>
              <a:rPr lang="en-US" dirty="0"/>
              <a:t>All internet browsers should be recent versions (within the past year). </a:t>
            </a:r>
          </a:p>
          <a:p>
            <a:r>
              <a:rPr lang="en-US" dirty="0"/>
              <a:t>You can use a variety of mobile devices to access Mobile Assessments, but you should not download the same client records to more than one device at a time. </a:t>
            </a:r>
          </a:p>
          <a:p>
            <a:r>
              <a:rPr lang="en-US" dirty="0"/>
              <a:t>When you download client records, they are saved to the local device storage. </a:t>
            </a:r>
          </a:p>
          <a:p>
            <a:pPr lvl="1"/>
            <a:r>
              <a:rPr lang="en-US" b="1" dirty="0">
                <a:solidFill>
                  <a:schemeClr val="accent1"/>
                </a:solidFill>
              </a:rPr>
              <a:t>NOTE: Older devices don’t have as much storage. </a:t>
            </a:r>
          </a:p>
          <a:p>
            <a:r>
              <a:rPr lang="en-US" dirty="0"/>
              <a:t>Use the same mobile device to update/add assessments to ensure that the data synchronizes correctly when you connect to the internet.</a:t>
            </a:r>
          </a:p>
          <a:p>
            <a:r>
              <a:rPr lang="en-US" dirty="0"/>
              <a:t>Your default role defined on your eCIRTS user account is the role you will use in Mobile Assessments. You cannot switch roles in Mobile Assessments.</a:t>
            </a:r>
          </a:p>
        </p:txBody>
      </p:sp>
      <p:sp>
        <p:nvSpPr>
          <p:cNvPr id="2" name="Content Placeholder 1">
            <a:extLst>
              <a:ext uri="{FF2B5EF4-FFF2-40B4-BE49-F238E27FC236}">
                <a16:creationId xmlns:a16="http://schemas.microsoft.com/office/drawing/2014/main" id="{37E5A881-1BF9-4AF4-9CD2-073202E05B4D}"/>
              </a:ext>
            </a:extLst>
          </p:cNvPr>
          <p:cNvSpPr>
            <a:spLocks noGrp="1"/>
          </p:cNvSpPr>
          <p:nvPr>
            <p:ph sz="half" idx="2"/>
          </p:nvPr>
        </p:nvSpPr>
        <p:spPr>
          <a:xfrm>
            <a:off x="6233160" y="999858"/>
            <a:ext cx="5577840" cy="5858142"/>
          </a:xfrm>
        </p:spPr>
        <p:txBody>
          <a:bodyPr/>
          <a:lstStyle/>
          <a:p>
            <a:pPr marL="3175" indent="0" fontAlgn="ctr">
              <a:buNone/>
            </a:pPr>
            <a:r>
              <a:rPr lang="en-US" sz="1800" b="1" dirty="0"/>
              <a:t>Mobile Assessments is compatible with the following devices and browsers:</a:t>
            </a:r>
          </a:p>
          <a:p>
            <a:pPr marL="3175" indent="0" fontAlgn="ctr">
              <a:spcAft>
                <a:spcPts val="0"/>
              </a:spcAft>
              <a:buNone/>
            </a:pPr>
            <a:endParaRPr lang="en-US" sz="1000" b="1" dirty="0"/>
          </a:p>
          <a:p>
            <a:pPr marL="3175" indent="0">
              <a:buNone/>
            </a:pPr>
            <a:r>
              <a:rPr lang="en-US" dirty="0">
                <a:solidFill>
                  <a:schemeClr val="accent1"/>
                </a:solidFill>
              </a:rPr>
              <a:t>Windows/Mac/Linux devices:</a:t>
            </a:r>
          </a:p>
          <a:p>
            <a:pPr lvl="1"/>
            <a:r>
              <a:rPr lang="en-US" dirty="0"/>
              <a:t>Microsoft Edge</a:t>
            </a:r>
          </a:p>
          <a:p>
            <a:pPr lvl="1"/>
            <a:r>
              <a:rPr lang="en-US" dirty="0"/>
              <a:t>Google Chrome</a:t>
            </a:r>
          </a:p>
          <a:p>
            <a:pPr lvl="1"/>
            <a:r>
              <a:rPr lang="en-US" dirty="0"/>
              <a:t>Firefox</a:t>
            </a:r>
          </a:p>
          <a:p>
            <a:pPr lvl="1"/>
            <a:r>
              <a:rPr lang="en-US" dirty="0"/>
              <a:t>Safari</a:t>
            </a:r>
          </a:p>
          <a:p>
            <a:pPr marL="3175" indent="0">
              <a:buNone/>
            </a:pPr>
            <a:r>
              <a:rPr lang="en-US" dirty="0">
                <a:solidFill>
                  <a:schemeClr val="accent1"/>
                </a:solidFill>
              </a:rPr>
              <a:t>Mobile devices using the Apple Operating System (iOS®), such as the Apple iPhone &amp; iPad</a:t>
            </a:r>
          </a:p>
          <a:p>
            <a:pPr lvl="1"/>
            <a:r>
              <a:rPr lang="en-US" dirty="0"/>
              <a:t>iPhone 5+</a:t>
            </a:r>
          </a:p>
          <a:p>
            <a:pPr lvl="1"/>
            <a:r>
              <a:rPr lang="en-US" dirty="0"/>
              <a:t>iPad 4th generation+</a:t>
            </a:r>
          </a:p>
          <a:p>
            <a:pPr lvl="1"/>
            <a:r>
              <a:rPr lang="en-US" dirty="0"/>
              <a:t>iPad Mini</a:t>
            </a:r>
          </a:p>
          <a:p>
            <a:pPr lvl="1"/>
            <a:r>
              <a:rPr lang="en-US" dirty="0"/>
              <a:t>Safari</a:t>
            </a:r>
          </a:p>
          <a:p>
            <a:pPr marL="3175" indent="0">
              <a:buNone/>
            </a:pPr>
            <a:r>
              <a:rPr lang="en-US" dirty="0">
                <a:solidFill>
                  <a:schemeClr val="accent1"/>
                </a:solidFill>
              </a:rPr>
              <a:t>Mobile devices using the Android™ Operating System </a:t>
            </a:r>
          </a:p>
          <a:p>
            <a:pPr lvl="1"/>
            <a:r>
              <a:rPr lang="en-US" dirty="0"/>
              <a:t>Chrome 38+ </a:t>
            </a:r>
          </a:p>
          <a:p>
            <a:pPr lvl="1"/>
            <a:r>
              <a:rPr lang="en-US" dirty="0"/>
              <a:t>Firefox </a:t>
            </a: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7</a:t>
            </a:fld>
            <a:endParaRPr lang="en-US" altLang="x-none" dirty="0">
              <a:latin typeface="Roboto" charset="0"/>
            </a:endParaRPr>
          </a:p>
        </p:txBody>
      </p:sp>
    </p:spTree>
    <p:extLst>
      <p:ext uri="{BB962C8B-B14F-4D97-AF65-F5344CB8AC3E}">
        <p14:creationId xmlns:p14="http://schemas.microsoft.com/office/powerpoint/2010/main" val="3271952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34864DD7-A3A1-4306-9810-936E7985A6C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8565" y="5365853"/>
            <a:ext cx="1468881" cy="1289750"/>
          </a:xfrm>
          <a:prstGeom prst="rect">
            <a:avLst/>
          </a:prstGeom>
        </p:spPr>
      </p:pic>
      <p:sp>
        <p:nvSpPr>
          <p:cNvPr id="29697" name="Title 1"/>
          <p:cNvSpPr>
            <a:spLocks noGrp="1"/>
          </p:cNvSpPr>
          <p:nvPr>
            <p:ph type="title"/>
          </p:nvPr>
        </p:nvSpPr>
        <p:spPr>
          <a:xfrm>
            <a:off x="384175" y="457200"/>
            <a:ext cx="11426825" cy="768350"/>
          </a:xfrm>
        </p:spPr>
        <p:txBody>
          <a:bodyPr/>
          <a:lstStyle/>
          <a:p>
            <a:pPr fontAlgn="ctr"/>
            <a:r>
              <a:rPr lang="en-US" dirty="0"/>
              <a:t>Before You Begin</a:t>
            </a:r>
          </a:p>
        </p:txBody>
      </p:sp>
      <p:sp>
        <p:nvSpPr>
          <p:cNvPr id="29698" name="Content Placeholder 2"/>
          <p:cNvSpPr>
            <a:spLocks noGrp="1"/>
          </p:cNvSpPr>
          <p:nvPr>
            <p:ph idx="1"/>
          </p:nvPr>
        </p:nvSpPr>
        <p:spPr>
          <a:xfrm>
            <a:off x="486725" y="1225551"/>
            <a:ext cx="10802269" cy="5175250"/>
          </a:xfrm>
        </p:spPr>
        <p:txBody>
          <a:bodyPr>
            <a:noAutofit/>
          </a:bodyPr>
          <a:lstStyle/>
          <a:p>
            <a:r>
              <a:rPr lang="en-US" dirty="0"/>
              <a:t>Use your device’s internet browser to open the Mobile Assessments URL, whether you are connected to the internet or not. To make access easier, save a browser bookmark or shortcut.</a:t>
            </a:r>
          </a:p>
          <a:p>
            <a:r>
              <a:rPr lang="en-US" dirty="0"/>
              <a:t>Log in using the same username and password as eCIRTS. </a:t>
            </a:r>
          </a:p>
          <a:p>
            <a:r>
              <a:rPr lang="en-US" dirty="0"/>
              <a:t>Mobile Assessments provides the ability to temporarily store client assessment information to your device, so you can conduct face-to-face assessments from any location without being connected to the internet. </a:t>
            </a:r>
          </a:p>
          <a:p>
            <a:pPr>
              <a:spcAft>
                <a:spcPts val="1200"/>
              </a:spcAft>
            </a:pPr>
            <a:r>
              <a:rPr lang="en-US" dirty="0"/>
              <a:t>Assessments that you conduct while your mobile device is connected to a cellular or network connection are synchronized with eCIRTS automatically. </a:t>
            </a:r>
          </a:p>
          <a:p>
            <a:pPr marL="3175" indent="0">
              <a:spcAft>
                <a:spcPts val="1800"/>
              </a:spcAft>
              <a:buNone/>
            </a:pPr>
            <a:endParaRPr lang="en-US" dirty="0"/>
          </a:p>
          <a:p>
            <a:r>
              <a:rPr lang="en-US" dirty="0"/>
              <a:t>Assessments that you conduct while offline can be synchronized with a single click the next time the mobile device is connected to the internet.</a:t>
            </a:r>
          </a:p>
          <a:p>
            <a:pPr marL="3175" indent="0">
              <a:spcAft>
                <a:spcPts val="1200"/>
              </a:spcAft>
              <a:buNone/>
            </a:pPr>
            <a:endParaRPr lang="en-US" dirty="0"/>
          </a:p>
          <a:p>
            <a:pPr marL="3175" indent="0">
              <a:buNone/>
            </a:pPr>
            <a:endParaRPr lang="en-US" sz="1800" b="1" dirty="0">
              <a:solidFill>
                <a:schemeClr val="accent1"/>
              </a:solidFill>
            </a:endParaRPr>
          </a:p>
          <a:p>
            <a:pPr marL="3175" indent="0">
              <a:buNone/>
            </a:pPr>
            <a:endParaRPr lang="en-US" sz="1800" b="1" dirty="0">
              <a:solidFill>
                <a:schemeClr val="accent1"/>
              </a:solidFill>
            </a:endParaRPr>
          </a:p>
          <a:p>
            <a:pPr marL="3175" indent="0" algn="ctr">
              <a:buNone/>
            </a:pPr>
            <a:r>
              <a:rPr lang="en-US" sz="1800" b="1" dirty="0"/>
              <a:t>Deleting your browser cache / temporary internet files will permanently remove all assessment data </a:t>
            </a:r>
          </a:p>
          <a:p>
            <a:pPr marL="3175" indent="0" algn="ctr">
              <a:buNone/>
            </a:pPr>
            <a:r>
              <a:rPr lang="en-US" sz="1800" b="1" dirty="0"/>
              <a:t>from your mobile device. If you delete your browser cache, any assessments that have not </a:t>
            </a:r>
          </a:p>
          <a:p>
            <a:pPr marL="3175" indent="0" algn="ctr">
              <a:buNone/>
            </a:pPr>
            <a:r>
              <a:rPr lang="en-US" sz="1800" b="1" dirty="0"/>
              <a:t>been synchronized will be lost. </a:t>
            </a:r>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8</a:t>
            </a:fld>
            <a:endParaRPr lang="en-US" altLang="x-none" dirty="0">
              <a:latin typeface="Roboto" charset="0"/>
            </a:endParaRPr>
          </a:p>
        </p:txBody>
      </p:sp>
      <p:pic>
        <p:nvPicPr>
          <p:cNvPr id="5" name="Picture 4">
            <a:extLst>
              <a:ext uri="{FF2B5EF4-FFF2-40B4-BE49-F238E27FC236}">
                <a16:creationId xmlns:a16="http://schemas.microsoft.com/office/drawing/2014/main" id="{C51673DF-3B4E-4976-BB95-FE4259351C46}"/>
              </a:ext>
            </a:extLst>
          </p:cNvPr>
          <p:cNvPicPr>
            <a:picLocks noChangeAspect="1"/>
          </p:cNvPicPr>
          <p:nvPr/>
        </p:nvPicPr>
        <p:blipFill>
          <a:blip r:embed="rId5"/>
          <a:stretch>
            <a:fillRect/>
          </a:stretch>
        </p:blipFill>
        <p:spPr>
          <a:xfrm>
            <a:off x="705116" y="4434834"/>
            <a:ext cx="7541575" cy="487456"/>
          </a:xfrm>
          <a:prstGeom prst="rect">
            <a:avLst/>
          </a:prstGeom>
        </p:spPr>
      </p:pic>
      <p:pic>
        <p:nvPicPr>
          <p:cNvPr id="6" name="Picture 5">
            <a:extLst>
              <a:ext uri="{FF2B5EF4-FFF2-40B4-BE49-F238E27FC236}">
                <a16:creationId xmlns:a16="http://schemas.microsoft.com/office/drawing/2014/main" id="{31DFB253-3C40-40A1-A64C-F403D7AC03EA}"/>
              </a:ext>
            </a:extLst>
          </p:cNvPr>
          <p:cNvPicPr>
            <a:picLocks noChangeAspect="1"/>
          </p:cNvPicPr>
          <p:nvPr/>
        </p:nvPicPr>
        <p:blipFill>
          <a:blip r:embed="rId6"/>
          <a:stretch>
            <a:fillRect/>
          </a:stretch>
        </p:blipFill>
        <p:spPr>
          <a:xfrm>
            <a:off x="705117" y="3287054"/>
            <a:ext cx="7541575" cy="471361"/>
          </a:xfrm>
          <a:prstGeom prst="rect">
            <a:avLst/>
          </a:prstGeom>
        </p:spPr>
      </p:pic>
    </p:spTree>
    <p:extLst>
      <p:ext uri="{BB962C8B-B14F-4D97-AF65-F5344CB8AC3E}">
        <p14:creationId xmlns:p14="http://schemas.microsoft.com/office/powerpoint/2010/main" val="200678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84175" y="457200"/>
            <a:ext cx="11426825" cy="768350"/>
          </a:xfrm>
        </p:spPr>
        <p:txBody>
          <a:bodyPr/>
          <a:lstStyle/>
          <a:p>
            <a:pPr fontAlgn="ctr"/>
            <a:r>
              <a:rPr lang="en-US" dirty="0"/>
              <a:t>Before You Begin</a:t>
            </a:r>
          </a:p>
        </p:txBody>
      </p:sp>
      <p:sp>
        <p:nvSpPr>
          <p:cNvPr id="29698" name="Content Placeholder 2"/>
          <p:cNvSpPr>
            <a:spLocks noGrp="1"/>
          </p:cNvSpPr>
          <p:nvPr>
            <p:ph idx="1"/>
          </p:nvPr>
        </p:nvSpPr>
        <p:spPr>
          <a:xfrm>
            <a:off x="384175" y="1225550"/>
            <a:ext cx="10902950" cy="4570413"/>
          </a:xfrm>
        </p:spPr>
        <p:txBody>
          <a:bodyPr/>
          <a:lstStyle/>
          <a:p>
            <a:r>
              <a:rPr lang="en-US" dirty="0"/>
              <a:t>It is important to manage the downloaded records on your mobile device. As a general rule, when you’re finished working with your client and their assessments, and you have successfully synchronized data, remove the record from your mobile device. </a:t>
            </a:r>
          </a:p>
          <a:p>
            <a:r>
              <a:rPr lang="en-US" dirty="0"/>
              <a:t>Removing records that you no longer need is significant for the reasons listed below. </a:t>
            </a:r>
          </a:p>
          <a:p>
            <a:pPr lvl="1"/>
            <a:r>
              <a:rPr lang="en-US" dirty="0"/>
              <a:t>Records contain confidential information that needs to be safeguarded. </a:t>
            </a:r>
          </a:p>
          <a:p>
            <a:pPr lvl="1"/>
            <a:r>
              <a:rPr lang="en-US" dirty="0"/>
              <a:t>If you keep many records on your mobile device, it can be time-consuming to synchronize them. </a:t>
            </a:r>
          </a:p>
          <a:p>
            <a:pPr lvl="1"/>
            <a:r>
              <a:rPr lang="en-US" dirty="0"/>
              <a:t>Records accumulate and can take up valuable space on your device. </a:t>
            </a:r>
          </a:p>
          <a:p>
            <a:pPr lvl="1"/>
            <a:r>
              <a:rPr lang="en-US" dirty="0"/>
              <a:t>When using mobile devices, it is easier to scroll through short, rather than long lists.</a:t>
            </a:r>
          </a:p>
          <a:p>
            <a:pPr marL="3175" indent="0">
              <a:buNone/>
            </a:pPr>
            <a:endParaRPr lang="en-US" dirty="0"/>
          </a:p>
        </p:txBody>
      </p:sp>
      <p:sp>
        <p:nvSpPr>
          <p:cNvPr id="29701" name="Slide Number Placeholder 4"/>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C0E9EA8-11A1-664E-A0A3-E31FD0D5EC30}" type="slidenum">
              <a:rPr lang="en-US" altLang="x-none">
                <a:latin typeface="Roboto" charset="0"/>
              </a:rPr>
              <a:pPr fontAlgn="base">
                <a:spcBef>
                  <a:spcPct val="0"/>
                </a:spcBef>
                <a:spcAft>
                  <a:spcPct val="0"/>
                </a:spcAft>
              </a:pPr>
              <a:t>9</a:t>
            </a:fld>
            <a:endParaRPr lang="en-US" altLang="x-none" dirty="0">
              <a:latin typeface="Roboto" charset="0"/>
            </a:endParaRPr>
          </a:p>
        </p:txBody>
      </p:sp>
    </p:spTree>
    <p:extLst>
      <p:ext uri="{BB962C8B-B14F-4D97-AF65-F5344CB8AC3E}">
        <p14:creationId xmlns:p14="http://schemas.microsoft.com/office/powerpoint/2010/main" val="282424875"/>
      </p:ext>
    </p:extLst>
  </p:cSld>
  <p:clrMapOvr>
    <a:masterClrMapping/>
  </p:clrMapOvr>
</p:sld>
</file>

<file path=ppt/theme/theme1.xml><?xml version="1.0" encoding="utf-8"?>
<a:theme xmlns:a="http://schemas.openxmlformats.org/drawingml/2006/main" name="Office Theme">
  <a:themeElements>
    <a:clrScheme name="Wellsky colors">
      <a:dk1>
        <a:srgbClr val="253746"/>
      </a:dk1>
      <a:lt1>
        <a:srgbClr val="FFFFFF"/>
      </a:lt1>
      <a:dk2>
        <a:srgbClr val="243746"/>
      </a:dk2>
      <a:lt2>
        <a:srgbClr val="FFFFFF"/>
      </a:lt2>
      <a:accent1>
        <a:srgbClr val="71B0B3"/>
      </a:accent1>
      <a:accent2>
        <a:srgbClr val="243746"/>
      </a:accent2>
      <a:accent3>
        <a:srgbClr val="D6D2C3"/>
      </a:accent3>
      <a:accent4>
        <a:srgbClr val="D38234"/>
      </a:accent4>
      <a:accent5>
        <a:srgbClr val="93272C"/>
      </a:accent5>
      <a:accent6>
        <a:srgbClr val="F5F3F3"/>
      </a:accent6>
      <a:hlink>
        <a:srgbClr val="000000"/>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WellSky_template_071718" id="{2D77DED1-EED5-5A43-942E-BD25CF528E55}" vid="{0F2630D3-B4FE-FF48-A478-DB790DA8A5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89A8E03951AB44913CA0C7580FA704" ma:contentTypeVersion="6" ma:contentTypeDescription="Create a new document." ma:contentTypeScope="" ma:versionID="2e6cf50d1e4fe3561bf270f4c2b8e132">
  <xsd:schema xmlns:xsd="http://www.w3.org/2001/XMLSchema" xmlns:xs="http://www.w3.org/2001/XMLSchema" xmlns:p="http://schemas.microsoft.com/office/2006/metadata/properties" xmlns:ns2="b42ddb0f-eb7c-4d9f-8801-22375cd31ae8" xmlns:ns3="24e45984-f346-4afd-bba1-9d805f33e9db" targetNamespace="http://schemas.microsoft.com/office/2006/metadata/properties" ma:root="true" ma:fieldsID="862fce84d2d1863d099ceef47b3658df" ns2:_="" ns3:_="">
    <xsd:import namespace="b42ddb0f-eb7c-4d9f-8801-22375cd31ae8"/>
    <xsd:import namespace="24e45984-f346-4afd-bba1-9d805f33e9d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2ddb0f-eb7c-4d9f-8801-22375cd31a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e45984-f346-4afd-bba1-9d805f33e9d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355CA9-3B7C-4300-9A66-9C349628CF63}"/>
</file>

<file path=customXml/itemProps2.xml><?xml version="1.0" encoding="utf-8"?>
<ds:datastoreItem xmlns:ds="http://schemas.openxmlformats.org/officeDocument/2006/customXml" ds:itemID="{FD84B1EC-365B-4F56-9CC9-9E35805DD2E6}"/>
</file>

<file path=customXml/itemProps3.xml><?xml version="1.0" encoding="utf-8"?>
<ds:datastoreItem xmlns:ds="http://schemas.openxmlformats.org/officeDocument/2006/customXml" ds:itemID="{8E65C80F-23B5-4930-AEAC-D213D97F60F8}"/>
</file>

<file path=docProps/app.xml><?xml version="1.0" encoding="utf-8"?>
<Properties xmlns="http://schemas.openxmlformats.org/officeDocument/2006/extended-properties" xmlns:vt="http://schemas.openxmlformats.org/officeDocument/2006/docPropsVTypes">
  <Template>WellSky_template_09.2018</Template>
  <TotalTime>3477</TotalTime>
  <Words>3607</Words>
  <Application>Microsoft Office PowerPoint</Application>
  <PresentationFormat>Widescreen</PresentationFormat>
  <Paragraphs>414</Paragraphs>
  <Slides>36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.AppleSystemUIFont</vt:lpstr>
      <vt:lpstr>Arial</vt:lpstr>
      <vt:lpstr>Calibri</vt:lpstr>
      <vt:lpstr>Roboto</vt:lpstr>
      <vt:lpstr>Roboto Light</vt:lpstr>
      <vt:lpstr>Roboto Regular</vt:lpstr>
      <vt:lpstr>Office Theme</vt:lpstr>
      <vt:lpstr>eCIRTS Review for FCOA </vt:lpstr>
      <vt:lpstr>Introductions</vt:lpstr>
      <vt:lpstr>Topics To Cover</vt:lpstr>
      <vt:lpstr>Available Resources</vt:lpstr>
      <vt:lpstr>Mobile Assessment Demonstration</vt:lpstr>
      <vt:lpstr>What is Mobile Assessments?</vt:lpstr>
      <vt:lpstr>Before You Begin</vt:lpstr>
      <vt:lpstr>Before You Begin</vt:lpstr>
      <vt:lpstr>Before You Begin</vt:lpstr>
      <vt:lpstr>Download, Assess, Sync</vt:lpstr>
      <vt:lpstr>Working with Assessments</vt:lpstr>
      <vt:lpstr>Demonstration</vt:lpstr>
      <vt:lpstr>Summary</vt:lpstr>
      <vt:lpstr>Reports Training</vt:lpstr>
      <vt:lpstr>Running Reports in eCIRTS</vt:lpstr>
      <vt:lpstr>Improvement Suggestions</vt:lpstr>
      <vt:lpstr>Activity Roster Filters</vt:lpstr>
      <vt:lpstr>Search by Pseudo SSN</vt:lpstr>
      <vt:lpstr>Fewer Drop-Down Menus</vt:lpstr>
      <vt:lpstr>Need More Training Opportunities </vt:lpstr>
      <vt:lpstr>Streamline the Enrollment Process</vt:lpstr>
      <vt:lpstr>Parent Status of Lead Agencies</vt:lpstr>
      <vt:lpstr>Parent Status of Lead Agencies</vt:lpstr>
      <vt:lpstr>Updating SSN After Assessment Completed</vt:lpstr>
      <vt:lpstr>Activity Auto Fill</vt:lpstr>
      <vt:lpstr>Active Program Appears on Roster</vt:lpstr>
      <vt:lpstr>Client Service Ticklers</vt:lpstr>
      <vt:lpstr>Unit Posting Role Default Screen</vt:lpstr>
      <vt:lpstr>MLTC Information</vt:lpstr>
      <vt:lpstr>Automatic Referral to Provider Record</vt:lpstr>
      <vt:lpstr>Implementing Changes</vt:lpstr>
      <vt:lpstr>Bulk Enrollment Options</vt:lpstr>
      <vt:lpstr>Phase 2 Schedule Review</vt:lpstr>
      <vt:lpstr>Phase 2 Schedule Review</vt:lpstr>
      <vt:lpstr>Summary</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Grimme</dc:creator>
  <cp:lastModifiedBy>Monica Reed</cp:lastModifiedBy>
  <cp:revision>127</cp:revision>
  <cp:lastPrinted>2018-04-30T20:30:26Z</cp:lastPrinted>
  <dcterms:created xsi:type="dcterms:W3CDTF">2018-09-10T21:15:44Z</dcterms:created>
  <dcterms:modified xsi:type="dcterms:W3CDTF">2022-08-22T12:50:34Z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0x0101006A89A8E03951AB44913CA0C7580FA704</vt:lpwstr>
  </property>
</Properties>
</file>