
<file path=[Content_Types].xml><?xml version="1.0" encoding="utf-8"?>
<Types xmlns="http://schemas.openxmlformats.org/package/2006/content-types">
  <Override PartName="/ppt/slides/slide29.xml" ContentType="application/vnd.openxmlformats-officedocument.presentationml.slide+xml"/>
  <Override PartName="/ppt/slides/slide47.xml" ContentType="application/vnd.openxmlformats-officedocument.presentationml.slide+xml"/>
  <Override PartName="/ppt/slides/slide58.xml" ContentType="application/vnd.openxmlformats-officedocument.presentationml.slide+xml"/>
  <Override PartName="/ppt/notesSlides/notesSlide2.xml" ContentType="application/vnd.openxmlformats-officedocument.presentationml.notesSlide+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s/slide54.xml" ContentType="application/vnd.openxmlformats-officedocument.presentationml.slide+xml"/>
  <Override PartName="/ppt/slides/slide65.xml" ContentType="application/vnd.openxmlformats-officedocument.presentationml.slide+xml"/>
  <Override PartName="/ppt/slideLayouts/slideLayout6.xml" ContentType="application/vnd.openxmlformats-officedocument.presentationml.slideLayout+xml"/>
  <Override PartName="/ppt/notesSlides/notesSlide38.xml" ContentType="application/vnd.openxmlformats-officedocument.presentationml.notesSlide+xml"/>
  <Override PartName="/ppt/notesSlides/notesSlide49.xml" ContentType="application/vnd.openxmlformats-officedocument.presentationml.notesSlide+xml"/>
  <Override PartName="/ppt/notesSlides/notesSlide67.xml" ContentType="application/vnd.openxmlformats-officedocument.presentationml.notesSlide+xml"/>
  <Override PartName="/ppt/slides/slide25.xml" ContentType="application/vnd.openxmlformats-officedocument.presentationml.slide+xml"/>
  <Override PartName="/ppt/slides/slide43.xml" ContentType="application/vnd.openxmlformats-officedocument.presentationml.slide+xml"/>
  <Override PartName="/ppt/slides/slide7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27.xml" ContentType="application/vnd.openxmlformats-officedocument.presentationml.notesSlide+xml"/>
  <Override PartName="/ppt/notesSlides/notesSlide45.xml" ContentType="application/vnd.openxmlformats-officedocument.presentationml.notesSlide+xml"/>
  <Override PartName="/ppt/notesSlides/notesSlide56.xml" ContentType="application/vnd.openxmlformats-officedocument.presentationml.notesSlide+xml"/>
  <Default Extension="xml" ContentType="application/xml"/>
  <Override PartName="/ppt/slides/slide14.xml" ContentType="application/vnd.openxmlformats-officedocument.presentationml.slide+xml"/>
  <Override PartName="/ppt/slides/slide32.xml" ContentType="application/vnd.openxmlformats-officedocument.presentationml.slide+xml"/>
  <Override PartName="/ppt/slides/slide50.xml" ContentType="application/vnd.openxmlformats-officedocument.presentationml.slide+xml"/>
  <Override PartName="/ppt/slides/slide61.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notesSlides/notesSlide34.xml" ContentType="application/vnd.openxmlformats-officedocument.presentationml.notesSlide+xml"/>
  <Override PartName="/ppt/notesSlides/notesSlide63.xml" ContentType="application/vnd.openxmlformats-officedocument.presentationml.notesSlide+xml"/>
  <Override PartName="/ppt/slides/slide1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notesSlides/notesSlide23.xml" ContentType="application/vnd.openxmlformats-officedocument.presentationml.notesSlide+xml"/>
  <Override PartName="/ppt/notesSlides/notesSlide41.xml" ContentType="application/vnd.openxmlformats-officedocument.presentationml.notesSlide+xml"/>
  <Override PartName="/ppt/notesSlides/notesSlide52.xml" ContentType="application/vnd.openxmlformats-officedocument.presentationml.notesSlide+xml"/>
  <Override PartName="/ppt/notesSlides/notesSlide12.xml" ContentType="application/vnd.openxmlformats-officedocument.presentationml.notesSlide+xml"/>
  <Override PartName="/ppt/notesSlides/notesSlide30.xml" ContentType="application/vnd.openxmlformats-officedocument.presentationml.notesSlide+xml"/>
  <Override PartName="/ppt/notesSlides/notesSlide7.xml" ContentType="application/vnd.openxmlformats-officedocument.presentationml.notesSlide+xml"/>
  <Override PartName="/ppt/slides/slide9.xml" ContentType="application/vnd.openxmlformats-officedocument.presentationml.slide+xml"/>
  <Override PartName="/ppt/slides/slide59.xml" ContentType="application/vnd.openxmlformats-officedocument.presentationml.slide+xml"/>
  <Override PartName="/ppt/viewProps.xml" ContentType="application/vnd.openxmlformats-officedocument.presentationml.viewProps+xml"/>
  <Override PartName="/ppt/slides/slide5.xml" ContentType="application/vnd.openxmlformats-officedocument.presentationml.slide+xml"/>
  <Override PartName="/ppt/slides/slide19.xml" ContentType="application/vnd.openxmlformats-officedocument.presentationml.slide+xml"/>
  <Override PartName="/ppt/slides/slide48.xml" ContentType="application/vnd.openxmlformats-officedocument.presentationml.slide+xml"/>
  <Override PartName="/ppt/slides/slide66.xml" ContentType="application/vnd.openxmlformats-officedocument.presentationml.slide+xml"/>
  <Override PartName="/ppt/slideLayouts/slideLayout7.xml" ContentType="application/vnd.openxmlformats-officedocument.presentationml.slideLayout+xml"/>
  <Override PartName="/ppt/notesSlides/notesSlide3.xml" ContentType="application/vnd.openxmlformats-officedocument.presentationml.notesSlide+xml"/>
  <Override PartName="/ppt/slides/slide26.xml" ContentType="application/vnd.openxmlformats-officedocument.presentationml.slide+xml"/>
  <Override PartName="/ppt/slides/slide37.xml" ContentType="application/vnd.openxmlformats-officedocument.presentationml.slide+xml"/>
  <Override PartName="/ppt/slides/slide55.xml" ContentType="application/vnd.openxmlformats-officedocument.presentationml.slide+xml"/>
  <Override PartName="/ppt/slides/slide73.xml" ContentType="application/vnd.openxmlformats-officedocument.presentationml.slide+xml"/>
  <Override PartName="/ppt/presProps.xml" ContentType="application/vnd.openxmlformats-officedocument.presentationml.presProps+xml"/>
  <Override PartName="/ppt/theme/theme2.xml" ContentType="application/vnd.openxmlformats-officedocument.theme+xml"/>
  <Override PartName="/ppt/notesSlides/notesSlide39.xml" ContentType="application/vnd.openxmlformats-officedocument.presentationml.notesSlide+xml"/>
  <Override PartName="/ppt/notesSlides/notesSlide57.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33.xml" ContentType="application/vnd.openxmlformats-officedocument.presentationml.slide+xml"/>
  <Override PartName="/ppt/slides/slide44.xml" ContentType="application/vnd.openxmlformats-officedocument.presentationml.slide+xml"/>
  <Override PartName="/ppt/slides/slide62.xml" ContentType="application/vnd.openxmlformats-officedocument.presentationml.slide+xml"/>
  <Override PartName="/ppt/slideLayouts/slideLayout3.xml" ContentType="application/vnd.openxmlformats-officedocument.presentationml.slideLayout+xml"/>
  <Override PartName="/ppt/notesSlides/notesSlide17.xml" ContentType="application/vnd.openxmlformats-officedocument.presentationml.notesSlide+xml"/>
  <Override PartName="/ppt/notesSlides/notesSlide28.xml" ContentType="application/vnd.openxmlformats-officedocument.presentationml.notesSlide+xml"/>
  <Override PartName="/ppt/notesSlides/notesSlide46.xml" ContentType="application/vnd.openxmlformats-officedocument.presentationml.notesSlide+xml"/>
  <Override PartName="/ppt/notesSlides/notesSlide64.xml" ContentType="application/vnd.openxmlformats-officedocument.presentationml.notesSlide+xml"/>
  <Override PartName="/ppt/presentation.xml" ContentType="application/vnd.openxmlformats-officedocument.presentationml.presentation.main+xml"/>
  <Override PartName="/ppt/slides/slide22.xml" ContentType="application/vnd.openxmlformats-officedocument.presentationml.slide+xml"/>
  <Override PartName="/ppt/slides/slide51.xml" ContentType="application/vnd.openxmlformats-officedocument.presentationml.slide+xml"/>
  <Override PartName="/ppt/notesSlides/notesSlide24.xml" ContentType="application/vnd.openxmlformats-officedocument.presentationml.notesSlide+xml"/>
  <Override PartName="/ppt/notesSlides/notesSlide35.xml" ContentType="application/vnd.openxmlformats-officedocument.presentationml.notesSlide+xml"/>
  <Override PartName="/ppt/notesSlides/notesSlide53.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notesSlides/notesSlide33.xml" ContentType="application/vnd.openxmlformats-officedocument.presentationml.notesSlide+xml"/>
  <Override PartName="/ppt/notesSlides/notesSlide42.xml" ContentType="application/vnd.openxmlformats-officedocument.presentationml.notesSlide+xml"/>
  <Override PartName="/ppt/notesSlides/notesSlide51.xml" ContentType="application/vnd.openxmlformats-officedocument.presentationml.notesSlide+xml"/>
  <Override PartName="/ppt/notesSlides/notesSlide60.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Override PartName="/ppt/notesSlides/notesSlide31.xml" ContentType="application/vnd.openxmlformats-officedocument.presentationml.notesSlide+xml"/>
  <Override PartName="/ppt/notesSlides/notesSlide40.xml" ContentType="application/vnd.openxmlformats-officedocument.presentationml.notesSlide+xml"/>
  <Override PartName="/ppt/notesSlides/notesSlide6.xml" ContentType="application/vnd.openxmlformats-officedocument.presentationml.notesSlide+xml"/>
  <Override PartName="/ppt/slides/slide8.xml" ContentType="application/vnd.openxmlformats-officedocument.presentationml.slide+xml"/>
  <Override PartName="/ppt/slides/slide49.xml" ContentType="application/vnd.openxmlformats-officedocument.presentationml.slide+xml"/>
  <Override PartName="/ppt/slides/slide69.xml" ContentType="application/vnd.openxmlformats-officedocument.presentationml.slide+xml"/>
  <Override PartName="/ppt/handoutMasters/handoutMaster1.xml" ContentType="application/vnd.openxmlformats-officedocument.presentationml.handoutMaster+xml"/>
  <Override PartName="/ppt/notesSlides/notesSlide4.xml" ContentType="application/vnd.openxmlformats-officedocument.presentationml.notesSlide+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s/slide56.xml" ContentType="application/vnd.openxmlformats-officedocument.presentationml.slide+xml"/>
  <Override PartName="/ppt/slides/slide67.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27.xml" ContentType="application/vnd.openxmlformats-officedocument.presentationml.slide+xml"/>
  <Override PartName="/ppt/slides/slide45.xml" ContentType="application/vnd.openxmlformats-officedocument.presentationml.slide+xml"/>
  <Override PartName="/ppt/slides/slide74.xml" ContentType="application/vnd.openxmlformats-officedocument.presentationml.slide+xml"/>
  <Override PartName="/ppt/slideLayouts/slideLayout4.xml" ContentType="application/vnd.openxmlformats-officedocument.presentationml.slideLayout+xml"/>
  <Override PartName="/ppt/theme/theme3.xml" ContentType="application/vnd.openxmlformats-officedocument.theme+xml"/>
  <Override PartName="/ppt/notesSlides/notesSlide29.xml" ContentType="application/vnd.openxmlformats-officedocument.presentationml.notesSlide+xml"/>
  <Override PartName="/ppt/notesSlides/notesSlide47.xml" ContentType="application/vnd.openxmlformats-officedocument.presentationml.notesSlide+xml"/>
  <Override PartName="/ppt/notesSlides/notesSlide58.xml" ContentType="application/vnd.openxmlformats-officedocument.presentationml.notesSlide+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Override PartName="/ppt/slides/slide52.xml" ContentType="application/vnd.openxmlformats-officedocument.presentationml.slide+xml"/>
  <Override PartName="/ppt/slides/slide63.xml" ContentType="application/vnd.openxmlformats-officedocument.presentationml.slide+xml"/>
  <Override PartName="/ppt/notesSlides/notesSlide18.xml" ContentType="application/vnd.openxmlformats-officedocument.presentationml.notesSlide+xml"/>
  <Override PartName="/ppt/notesSlides/notesSlide36.xml" ContentType="application/vnd.openxmlformats-officedocument.presentationml.notesSlide+xml"/>
  <Override PartName="/ppt/notesSlides/notesSlide65.xml" ContentType="application/vnd.openxmlformats-officedocument.presentationml.notesSlide+xml"/>
  <Default Extension="rels" ContentType="application/vnd.openxmlformats-package.relationships+xml"/>
  <Override PartName="/ppt/slides/slide23.xml" ContentType="application/vnd.openxmlformats-officedocument.presentationml.slide+xml"/>
  <Override PartName="/ppt/slides/slide41.xml" ContentType="application/vnd.openxmlformats-officedocument.presentationml.slide+xml"/>
  <Override PartName="/ppt/slides/slide70.xml" ContentType="application/vnd.openxmlformats-officedocument.presentationml.slide+xml"/>
  <Override PartName="/ppt/notesSlides/notesSlide25.xml" ContentType="application/vnd.openxmlformats-officedocument.presentationml.notesSlide+xml"/>
  <Override PartName="/ppt/notesSlides/notesSlide43.xml" ContentType="application/vnd.openxmlformats-officedocument.presentationml.notesSlide+xml"/>
  <Override PartName="/ppt/notesSlides/notesSlide54.xml" ContentType="application/vnd.openxmlformats-officedocument.presentationml.notesSlide+xml"/>
  <Override PartName="/ppt/slides/slide12.xml" ContentType="application/vnd.openxmlformats-officedocument.presentationml.slide+xml"/>
  <Override PartName="/ppt/slides/slide30.xml" ContentType="application/vnd.openxmlformats-officedocument.presentationml.slide+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32.xml" ContentType="application/vnd.openxmlformats-officedocument.presentationml.notesSlide+xml"/>
  <Override PartName="/ppt/notesSlides/notesSlide61.xml" ContentType="application/vnd.openxmlformats-officedocument.presentationml.notesSlide+xml"/>
  <Override PartName="/ppt/notesSlides/notesSlide9.xml" ContentType="application/vnd.openxmlformats-officedocument.presentationml.notesSlide+xml"/>
  <Override PartName="/ppt/notesSlides/notesSlide21.xml" ContentType="application/vnd.openxmlformats-officedocument.presentationml.notesSlide+xml"/>
  <Override PartName="/ppt/notesSlides/notesSlide50.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68.xml" ContentType="application/vnd.openxmlformats-officedocument.presentationml.slide+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slides/slide28.xml" ContentType="application/vnd.openxmlformats-officedocument.presentationml.slide+xml"/>
  <Override PartName="/ppt/slides/slide39.xml" ContentType="application/vnd.openxmlformats-officedocument.presentationml.slide+xml"/>
  <Override PartName="/ppt/slides/slide57.xml" ContentType="application/vnd.openxmlformats-officedocument.presentationml.slide+xml"/>
  <Override PartName="/ppt/notesSlides/notesSlide1.xml" ContentType="application/vnd.openxmlformats-officedocument.presentationml.notesSlide+xml"/>
  <Override PartName="/ppt/notesSlides/notesSlide59.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46.xml" ContentType="application/vnd.openxmlformats-officedocument.presentationml.slide+xml"/>
  <Override PartName="/ppt/slides/slide64.xml" ContentType="application/vnd.openxmlformats-officedocument.presentationml.slide+xml"/>
  <Override PartName="/ppt/slideLayouts/slideLayout5.xml" ContentType="application/vnd.openxmlformats-officedocument.presentationml.slideLayout+xml"/>
  <Override PartName="/ppt/notesSlides/notesSlide19.xml" ContentType="application/vnd.openxmlformats-officedocument.presentationml.notesSlide+xml"/>
  <Override PartName="/ppt/notesSlides/notesSlide48.xml" ContentType="application/vnd.openxmlformats-officedocument.presentationml.notesSlide+xml"/>
  <Override PartName="/ppt/notesSlides/notesSlide66.xml" ContentType="application/vnd.openxmlformats-officedocument.presentationml.notesSlide+xml"/>
  <Override PartName="/ppt/slides/slide24.xml" ContentType="application/vnd.openxmlformats-officedocument.presentationml.slide+xml"/>
  <Override PartName="/ppt/slides/slide35.xml" ContentType="application/vnd.openxmlformats-officedocument.presentationml.slide+xml"/>
  <Override PartName="/ppt/slides/slide53.xml" ContentType="application/vnd.openxmlformats-officedocument.presentationml.slide+xml"/>
  <Override PartName="/ppt/slides/slide71.xml" ContentType="application/vnd.openxmlformats-officedocument.presentationml.slide+xml"/>
  <Default Extension="jpeg" ContentType="image/jpeg"/>
  <Override PartName="/ppt/notesSlides/notesSlide37.xml" ContentType="application/vnd.openxmlformats-officedocument.presentationml.notesSlide+xml"/>
  <Override PartName="/ppt/notesSlides/notesSlide55.xml" ContentType="application/vnd.openxmlformats-officedocument.presentationml.notesSlide+xml"/>
  <Override PartName="/ppt/slides/slide13.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6.xml" ContentType="application/vnd.openxmlformats-officedocument.presentationml.notesSlide+xml"/>
  <Override PartName="/ppt/notesSlides/notesSlide44.xml" ContentType="application/vnd.openxmlformats-officedocument.presentationml.notesSlide+xml"/>
  <Override PartName="/ppt/notesSlides/notesSlide62.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76"/>
  </p:notesMasterIdLst>
  <p:handoutMasterIdLst>
    <p:handoutMasterId r:id="rId77"/>
  </p:handoutMasterIdLst>
  <p:sldIdLst>
    <p:sldId id="256" r:id="rId2"/>
    <p:sldId id="257" r:id="rId3"/>
    <p:sldId id="390" r:id="rId4"/>
    <p:sldId id="259" r:id="rId5"/>
    <p:sldId id="376" r:id="rId6"/>
    <p:sldId id="378" r:id="rId7"/>
    <p:sldId id="391" r:id="rId8"/>
    <p:sldId id="260" r:id="rId9"/>
    <p:sldId id="275" r:id="rId10"/>
    <p:sldId id="261" r:id="rId11"/>
    <p:sldId id="387" r:id="rId12"/>
    <p:sldId id="283" r:id="rId13"/>
    <p:sldId id="282" r:id="rId14"/>
    <p:sldId id="285" r:id="rId15"/>
    <p:sldId id="380" r:id="rId16"/>
    <p:sldId id="262" r:id="rId17"/>
    <p:sldId id="266" r:id="rId18"/>
    <p:sldId id="267" r:id="rId19"/>
    <p:sldId id="272" r:id="rId20"/>
    <p:sldId id="359" r:id="rId21"/>
    <p:sldId id="273" r:id="rId22"/>
    <p:sldId id="362" r:id="rId23"/>
    <p:sldId id="279" r:id="rId24"/>
    <p:sldId id="281" r:id="rId25"/>
    <p:sldId id="288" r:id="rId26"/>
    <p:sldId id="289" r:id="rId27"/>
    <p:sldId id="290" r:id="rId28"/>
    <p:sldId id="306" r:id="rId29"/>
    <p:sldId id="291" r:id="rId30"/>
    <p:sldId id="365" r:id="rId31"/>
    <p:sldId id="307" r:id="rId32"/>
    <p:sldId id="293" r:id="rId33"/>
    <p:sldId id="294" r:id="rId34"/>
    <p:sldId id="308" r:id="rId35"/>
    <p:sldId id="295" r:id="rId36"/>
    <p:sldId id="296" r:id="rId37"/>
    <p:sldId id="309" r:id="rId38"/>
    <p:sldId id="297" r:id="rId39"/>
    <p:sldId id="298" r:id="rId40"/>
    <p:sldId id="310" r:id="rId41"/>
    <p:sldId id="300" r:id="rId42"/>
    <p:sldId id="299" r:id="rId43"/>
    <p:sldId id="301" r:id="rId44"/>
    <p:sldId id="302" r:id="rId45"/>
    <p:sldId id="305" r:id="rId46"/>
    <p:sldId id="311" r:id="rId47"/>
    <p:sldId id="312" r:id="rId48"/>
    <p:sldId id="313" r:id="rId49"/>
    <p:sldId id="314" r:id="rId50"/>
    <p:sldId id="315" r:id="rId51"/>
    <p:sldId id="316" r:id="rId52"/>
    <p:sldId id="317" r:id="rId53"/>
    <p:sldId id="318" r:id="rId54"/>
    <p:sldId id="326" r:id="rId55"/>
    <p:sldId id="320" r:id="rId56"/>
    <p:sldId id="321" r:id="rId57"/>
    <p:sldId id="322" r:id="rId58"/>
    <p:sldId id="323" r:id="rId59"/>
    <p:sldId id="324" r:id="rId60"/>
    <p:sldId id="325" r:id="rId61"/>
    <p:sldId id="327" r:id="rId62"/>
    <p:sldId id="328" r:id="rId63"/>
    <p:sldId id="329" r:id="rId64"/>
    <p:sldId id="330" r:id="rId65"/>
    <p:sldId id="331" r:id="rId66"/>
    <p:sldId id="332" r:id="rId67"/>
    <p:sldId id="333" r:id="rId68"/>
    <p:sldId id="334" r:id="rId69"/>
    <p:sldId id="335" r:id="rId70"/>
    <p:sldId id="336" r:id="rId71"/>
    <p:sldId id="337" r:id="rId72"/>
    <p:sldId id="379" r:id="rId73"/>
    <p:sldId id="388" r:id="rId74"/>
    <p:sldId id="341" r:id="rId75"/>
  </p:sldIdLst>
  <p:sldSz cx="9144000" cy="6858000" type="screen4x3"/>
  <p:notesSz cx="9296400" cy="7010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CC00"/>
    <a:srgbClr val="0000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2343" autoAdjust="0"/>
    <p:restoredTop sz="85837" autoAdjust="0"/>
  </p:normalViewPr>
  <p:slideViewPr>
    <p:cSldViewPr>
      <p:cViewPr varScale="1">
        <p:scale>
          <a:sx n="38" d="100"/>
          <a:sy n="38" d="100"/>
        </p:scale>
        <p:origin x="-852" y="-10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p:cViewPr varScale="1">
        <p:scale>
          <a:sx n="82" d="100"/>
          <a:sy n="82" d="100"/>
        </p:scale>
        <p:origin x="-2982" y="-96"/>
      </p:cViewPr>
      <p:guideLst>
        <p:guide orient="horz" pos="2208"/>
        <p:guide pos="2928"/>
      </p:guideLst>
    </p:cSldViewPr>
  </p:notesViewPr>
  <p:gridSpacing cx="78028800" cy="780288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6" Type="http://schemas.openxmlformats.org/officeDocument/2006/relationships/notesMaster" Target="notesMasters/notesMaster1.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79" Type="http://schemas.openxmlformats.org/officeDocument/2006/relationships/viewProps" Target="viewProps.xml"/><Relationship Id="rId5" Type="http://schemas.openxmlformats.org/officeDocument/2006/relationships/slide" Target="slides/slide4.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presProps" Target="presProps.xml"/><Relationship Id="rId8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handoutMaster" Target="handoutMasters/handoutMaster1.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theme" Target="theme/theme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4028440" cy="350520"/>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sz="quarter" idx="1"/>
          </p:nvPr>
        </p:nvSpPr>
        <p:spPr>
          <a:xfrm>
            <a:off x="5265809" y="0"/>
            <a:ext cx="4028440" cy="350520"/>
          </a:xfrm>
          <a:prstGeom prst="rect">
            <a:avLst/>
          </a:prstGeom>
        </p:spPr>
        <p:txBody>
          <a:bodyPr vert="horz" lIns="93177" tIns="46589" rIns="93177" bIns="46589" rtlCol="0"/>
          <a:lstStyle>
            <a:lvl1pPr algn="r">
              <a:defRPr sz="1200"/>
            </a:lvl1pPr>
          </a:lstStyle>
          <a:p>
            <a:fld id="{F44223B3-A84B-41E1-BD09-A01ACC339ACB}" type="datetime1">
              <a:rPr lang="en-US" smtClean="0"/>
              <a:pPr/>
              <a:t>1/3/2013</a:t>
            </a:fld>
            <a:endParaRPr lang="en-US" dirty="0"/>
          </a:p>
        </p:txBody>
      </p:sp>
      <p:sp>
        <p:nvSpPr>
          <p:cNvPr id="4" name="Footer Placeholder 3"/>
          <p:cNvSpPr>
            <a:spLocks noGrp="1"/>
          </p:cNvSpPr>
          <p:nvPr>
            <p:ph type="ftr" sz="quarter" idx="2"/>
          </p:nvPr>
        </p:nvSpPr>
        <p:spPr>
          <a:xfrm>
            <a:off x="0" y="6658664"/>
            <a:ext cx="4028440" cy="350520"/>
          </a:xfrm>
          <a:prstGeom prst="rect">
            <a:avLst/>
          </a:prstGeom>
        </p:spPr>
        <p:txBody>
          <a:bodyPr vert="horz" lIns="93177" tIns="46589" rIns="93177" bIns="46589" rtlCol="0" anchor="b"/>
          <a:lstStyle>
            <a:lvl1pPr algn="l">
              <a:defRPr sz="1200"/>
            </a:lvl1pPr>
          </a:lstStyle>
          <a:p>
            <a:endParaRPr lang="en-US" dirty="0"/>
          </a:p>
        </p:txBody>
      </p:sp>
      <p:sp>
        <p:nvSpPr>
          <p:cNvPr id="5" name="Slide Number Placeholder 4"/>
          <p:cNvSpPr>
            <a:spLocks noGrp="1"/>
          </p:cNvSpPr>
          <p:nvPr>
            <p:ph type="sldNum" sz="quarter" idx="3"/>
          </p:nvPr>
        </p:nvSpPr>
        <p:spPr>
          <a:xfrm>
            <a:off x="5265809" y="6658664"/>
            <a:ext cx="4028440" cy="350520"/>
          </a:xfrm>
          <a:prstGeom prst="rect">
            <a:avLst/>
          </a:prstGeom>
        </p:spPr>
        <p:txBody>
          <a:bodyPr vert="horz" lIns="93177" tIns="46589" rIns="93177" bIns="46589" rtlCol="0" anchor="b"/>
          <a:lstStyle>
            <a:lvl1pPr algn="r">
              <a:defRPr sz="1200"/>
            </a:lvl1pPr>
          </a:lstStyle>
          <a:p>
            <a:fld id="{C3E2DD0C-38E6-4C63-920E-5933F9B335A7}" type="slidenum">
              <a:rPr lang="en-US" smtClean="0"/>
              <a:pPr/>
              <a:t>‹#›</a:t>
            </a:fld>
            <a:endParaRPr lang="en-US" dirty="0"/>
          </a:p>
        </p:txBody>
      </p:sp>
    </p:spTree>
  </p:cSld>
  <p:clrMap bg1="lt1" tx1="dk1" bg2="lt2" tx2="dk2" accent1="accent1" accent2="accent2" accent3="accent3" accent4="accent4" accent5="accent5" accent6="accent6" hlink="hlink" folHlink="folHlink"/>
  <p:hf hdr="0"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4028440" cy="350520"/>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idx="1"/>
          </p:nvPr>
        </p:nvSpPr>
        <p:spPr>
          <a:xfrm>
            <a:off x="5265809" y="0"/>
            <a:ext cx="4028440" cy="350520"/>
          </a:xfrm>
          <a:prstGeom prst="rect">
            <a:avLst/>
          </a:prstGeom>
        </p:spPr>
        <p:txBody>
          <a:bodyPr vert="horz" lIns="93177" tIns="46589" rIns="93177" bIns="46589" rtlCol="0"/>
          <a:lstStyle>
            <a:lvl1pPr algn="r">
              <a:defRPr sz="1200"/>
            </a:lvl1pPr>
          </a:lstStyle>
          <a:p>
            <a:fld id="{ADD79DF1-EFCE-41D0-A8E2-5C43E92B3A9C}" type="datetime1">
              <a:rPr lang="en-US" smtClean="0"/>
              <a:pPr/>
              <a:t>1/3/2013</a:t>
            </a:fld>
            <a:endParaRPr lang="en-US" dirty="0"/>
          </a:p>
        </p:txBody>
      </p:sp>
      <p:sp>
        <p:nvSpPr>
          <p:cNvPr id="4" name="Slide Image Placeholder 3"/>
          <p:cNvSpPr>
            <a:spLocks noGrp="1" noRot="1" noChangeAspect="1"/>
          </p:cNvSpPr>
          <p:nvPr>
            <p:ph type="sldImg" idx="2"/>
          </p:nvPr>
        </p:nvSpPr>
        <p:spPr>
          <a:xfrm>
            <a:off x="2895600" y="525463"/>
            <a:ext cx="3505200" cy="2628900"/>
          </a:xfrm>
          <a:prstGeom prst="rect">
            <a:avLst/>
          </a:prstGeom>
          <a:noFill/>
          <a:ln w="12700">
            <a:solidFill>
              <a:prstClr val="black"/>
            </a:solidFill>
          </a:ln>
        </p:spPr>
        <p:txBody>
          <a:bodyPr vert="horz" lIns="93177" tIns="46589" rIns="93177" bIns="46589" rtlCol="0" anchor="ctr"/>
          <a:lstStyle/>
          <a:p>
            <a:endParaRPr lang="en-US" dirty="0"/>
          </a:p>
        </p:txBody>
      </p:sp>
      <p:sp>
        <p:nvSpPr>
          <p:cNvPr id="5" name="Notes Placeholder 4"/>
          <p:cNvSpPr>
            <a:spLocks noGrp="1"/>
          </p:cNvSpPr>
          <p:nvPr>
            <p:ph type="body" sz="quarter" idx="3"/>
          </p:nvPr>
        </p:nvSpPr>
        <p:spPr>
          <a:xfrm>
            <a:off x="929640" y="3329940"/>
            <a:ext cx="7437120" cy="3154680"/>
          </a:xfrm>
          <a:prstGeom prst="rect">
            <a:avLst/>
          </a:prstGeom>
        </p:spPr>
        <p:txBody>
          <a:bodyPr vert="horz" lIns="93177" tIns="46589" rIns="93177" bIns="46589"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6658664"/>
            <a:ext cx="4028440" cy="350520"/>
          </a:xfrm>
          <a:prstGeom prst="rect">
            <a:avLst/>
          </a:prstGeom>
        </p:spPr>
        <p:txBody>
          <a:bodyPr vert="horz" lIns="93177" tIns="46589" rIns="93177" bIns="46589" rtlCol="0" anchor="b"/>
          <a:lstStyle>
            <a:lvl1pPr algn="l">
              <a:defRPr sz="1200"/>
            </a:lvl1pPr>
          </a:lstStyle>
          <a:p>
            <a:endParaRPr lang="en-US" dirty="0"/>
          </a:p>
        </p:txBody>
      </p:sp>
      <p:sp>
        <p:nvSpPr>
          <p:cNvPr id="7" name="Slide Number Placeholder 6"/>
          <p:cNvSpPr>
            <a:spLocks noGrp="1"/>
          </p:cNvSpPr>
          <p:nvPr>
            <p:ph type="sldNum" sz="quarter" idx="5"/>
          </p:nvPr>
        </p:nvSpPr>
        <p:spPr>
          <a:xfrm>
            <a:off x="5265809" y="6658664"/>
            <a:ext cx="4028440" cy="350520"/>
          </a:xfrm>
          <a:prstGeom prst="rect">
            <a:avLst/>
          </a:prstGeom>
        </p:spPr>
        <p:txBody>
          <a:bodyPr vert="horz" lIns="93177" tIns="46589" rIns="93177" bIns="46589" rtlCol="0" anchor="b"/>
          <a:lstStyle>
            <a:lvl1pPr algn="r">
              <a:defRPr sz="1200"/>
            </a:lvl1pPr>
          </a:lstStyle>
          <a:p>
            <a:fld id="{175E9868-8FFD-4BC4-BC12-D5C185B14EBD}" type="slidenum">
              <a:rPr lang="en-US" smtClean="0"/>
              <a:pPr/>
              <a:t>‹#›</a:t>
            </a:fld>
            <a:endParaRPr lang="en-US" dirty="0"/>
          </a:p>
        </p:txBody>
      </p:sp>
    </p:spTree>
  </p:cSld>
  <p:clrMap bg1="lt1" tx1="dk1" bg2="lt2" tx2="dk2" accent1="accent1" accent2="accent2" accent3="accent3" accent4="accent4" accent5="accent5" accent6="accent6" hlink="hlink" folHlink="folHlink"/>
  <p:hf hdr="0" ft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_rels/notesSlide62.xml.rels><?xml version="1.0" encoding="UTF-8" standalone="yes"?>
<Relationships xmlns="http://schemas.openxmlformats.org/package/2006/relationships"><Relationship Id="rId2" Type="http://schemas.openxmlformats.org/officeDocument/2006/relationships/slide" Target="../slides/slide68.xml"/><Relationship Id="rId1" Type="http://schemas.openxmlformats.org/officeDocument/2006/relationships/notesMaster" Target="../notesMasters/notesMaster1.xml"/></Relationships>
</file>

<file path=ppt/notesSlides/_rels/notesSlide63.xml.rels><?xml version="1.0" encoding="UTF-8" standalone="yes"?>
<Relationships xmlns="http://schemas.openxmlformats.org/package/2006/relationships"><Relationship Id="rId2" Type="http://schemas.openxmlformats.org/officeDocument/2006/relationships/slide" Target="../slides/slide69.xml"/><Relationship Id="rId1" Type="http://schemas.openxmlformats.org/officeDocument/2006/relationships/notesMaster" Target="../notesMasters/notesMaster1.xml"/></Relationships>
</file>

<file path=ppt/notesSlides/_rels/notesSlide64.xml.rels><?xml version="1.0" encoding="UTF-8" standalone="yes"?>
<Relationships xmlns="http://schemas.openxmlformats.org/package/2006/relationships"><Relationship Id="rId2" Type="http://schemas.openxmlformats.org/officeDocument/2006/relationships/slide" Target="../slides/slide70.xml"/><Relationship Id="rId1" Type="http://schemas.openxmlformats.org/officeDocument/2006/relationships/notesMaster" Target="../notesMasters/notesMaster1.xml"/></Relationships>
</file>

<file path=ppt/notesSlides/_rels/notesSlide65.xml.rels><?xml version="1.0" encoding="UTF-8" standalone="yes"?>
<Relationships xmlns="http://schemas.openxmlformats.org/package/2006/relationships"><Relationship Id="rId2" Type="http://schemas.openxmlformats.org/officeDocument/2006/relationships/slide" Target="../slides/slide71.xml"/><Relationship Id="rId1" Type="http://schemas.openxmlformats.org/officeDocument/2006/relationships/notesMaster" Target="../notesMasters/notesMaster1.xml"/></Relationships>
</file>

<file path=ppt/notesSlides/_rels/notesSlide66.xml.rels><?xml version="1.0" encoding="UTF-8" standalone="yes"?>
<Relationships xmlns="http://schemas.openxmlformats.org/package/2006/relationships"><Relationship Id="rId2" Type="http://schemas.openxmlformats.org/officeDocument/2006/relationships/slide" Target="../slides/slide72.xml"/><Relationship Id="rId1" Type="http://schemas.openxmlformats.org/officeDocument/2006/relationships/notesMaster" Target="../notesMasters/notesMaster1.xml"/></Relationships>
</file>

<file path=ppt/notesSlides/_rels/notesSlide67.xml.rels><?xml version="1.0" encoding="UTF-8" standalone="yes"?>
<Relationships xmlns="http://schemas.openxmlformats.org/package/2006/relationships"><Relationship Id="rId2" Type="http://schemas.openxmlformats.org/officeDocument/2006/relationships/slide" Target="../slides/slide73.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175E9868-8FFD-4BC4-BC12-D5C185B14EBD}" type="slidenum">
              <a:rPr lang="en-US" smtClean="0"/>
              <a:pPr/>
              <a:t>1</a:t>
            </a:fld>
            <a:endParaRPr lang="en-US" dirty="0"/>
          </a:p>
        </p:txBody>
      </p:sp>
      <p:sp>
        <p:nvSpPr>
          <p:cNvPr id="5" name="Date Placeholder 4"/>
          <p:cNvSpPr>
            <a:spLocks noGrp="1"/>
          </p:cNvSpPr>
          <p:nvPr>
            <p:ph type="dt" idx="11"/>
          </p:nvPr>
        </p:nvSpPr>
        <p:spPr/>
        <p:txBody>
          <a:bodyPr/>
          <a:lstStyle/>
          <a:p>
            <a:fld id="{AE65E6A8-0D42-470E-AF46-B0ED5A94FF8E}" type="datetime1">
              <a:rPr lang="en-US" smtClean="0"/>
              <a:pPr/>
              <a:t>1/3/2013</a:t>
            </a:fld>
            <a:endParaRPr lang="en-US"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175E9868-8FFD-4BC4-BC12-D5C185B14EBD}" type="slidenum">
              <a:rPr lang="en-US" smtClean="0"/>
              <a:pPr/>
              <a:t>14</a:t>
            </a:fld>
            <a:endParaRPr lang="en-US" dirty="0"/>
          </a:p>
        </p:txBody>
      </p:sp>
      <p:sp>
        <p:nvSpPr>
          <p:cNvPr id="5" name="Date Placeholder 4"/>
          <p:cNvSpPr>
            <a:spLocks noGrp="1"/>
          </p:cNvSpPr>
          <p:nvPr>
            <p:ph type="dt" idx="11"/>
          </p:nvPr>
        </p:nvSpPr>
        <p:spPr/>
        <p:txBody>
          <a:bodyPr/>
          <a:lstStyle/>
          <a:p>
            <a:fld id="{6FF20DD9-C5A2-4433-ADAF-D2E46F4BAE3E}" type="datetime1">
              <a:rPr lang="en-US" smtClean="0"/>
              <a:pPr/>
              <a:t>1/3/2013</a:t>
            </a:fld>
            <a:endParaRPr lang="en-US" dirty="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175E9868-8FFD-4BC4-BC12-D5C185B14EBD}" type="slidenum">
              <a:rPr lang="en-US" smtClean="0"/>
              <a:pPr/>
              <a:t>16</a:t>
            </a:fld>
            <a:endParaRPr lang="en-US" dirty="0"/>
          </a:p>
        </p:txBody>
      </p:sp>
      <p:sp>
        <p:nvSpPr>
          <p:cNvPr id="5" name="Date Placeholder 4"/>
          <p:cNvSpPr>
            <a:spLocks noGrp="1"/>
          </p:cNvSpPr>
          <p:nvPr>
            <p:ph type="dt" idx="11"/>
          </p:nvPr>
        </p:nvSpPr>
        <p:spPr/>
        <p:txBody>
          <a:bodyPr/>
          <a:lstStyle/>
          <a:p>
            <a:fld id="{54CCE80D-F814-460D-9EDB-B650695018E4}" type="datetime1">
              <a:rPr lang="en-US" smtClean="0"/>
              <a:pPr/>
              <a:t>1/3/2013</a:t>
            </a:fld>
            <a:endParaRPr lang="en-US" dirty="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Date Placeholder 3"/>
          <p:cNvSpPr>
            <a:spLocks noGrp="1"/>
          </p:cNvSpPr>
          <p:nvPr>
            <p:ph type="dt" idx="10"/>
          </p:nvPr>
        </p:nvSpPr>
        <p:spPr/>
        <p:txBody>
          <a:bodyPr/>
          <a:lstStyle/>
          <a:p>
            <a:fld id="{711F9357-14D6-4341-B54E-7041DD5EC231}" type="datetime1">
              <a:rPr lang="en-US" smtClean="0"/>
              <a:pPr/>
              <a:t>1/3/2013</a:t>
            </a:fld>
            <a:endParaRPr lang="en-US" dirty="0"/>
          </a:p>
        </p:txBody>
      </p:sp>
      <p:sp>
        <p:nvSpPr>
          <p:cNvPr id="5" name="Slide Number Placeholder 4"/>
          <p:cNvSpPr>
            <a:spLocks noGrp="1"/>
          </p:cNvSpPr>
          <p:nvPr>
            <p:ph type="sldNum" sz="quarter" idx="11"/>
          </p:nvPr>
        </p:nvSpPr>
        <p:spPr/>
        <p:txBody>
          <a:bodyPr/>
          <a:lstStyle/>
          <a:p>
            <a:fld id="{175E9868-8FFD-4BC4-BC12-D5C185B14EBD}" type="slidenum">
              <a:rPr lang="en-US" smtClean="0"/>
              <a:pPr/>
              <a:t>17</a:t>
            </a:fld>
            <a:endParaRPr lang="en-US" dirty="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Date Placeholder 3"/>
          <p:cNvSpPr>
            <a:spLocks noGrp="1"/>
          </p:cNvSpPr>
          <p:nvPr>
            <p:ph type="dt" idx="10"/>
          </p:nvPr>
        </p:nvSpPr>
        <p:spPr/>
        <p:txBody>
          <a:bodyPr/>
          <a:lstStyle/>
          <a:p>
            <a:fld id="{63CFD739-4744-48B5-BCBD-378B6874EA11}" type="datetime1">
              <a:rPr lang="en-US" smtClean="0"/>
              <a:pPr/>
              <a:t>1/3/2013</a:t>
            </a:fld>
            <a:endParaRPr lang="en-US" dirty="0"/>
          </a:p>
        </p:txBody>
      </p:sp>
      <p:sp>
        <p:nvSpPr>
          <p:cNvPr id="5" name="Slide Number Placeholder 4"/>
          <p:cNvSpPr>
            <a:spLocks noGrp="1"/>
          </p:cNvSpPr>
          <p:nvPr>
            <p:ph type="sldNum" sz="quarter" idx="11"/>
          </p:nvPr>
        </p:nvSpPr>
        <p:spPr/>
        <p:txBody>
          <a:bodyPr/>
          <a:lstStyle/>
          <a:p>
            <a:fld id="{175E9868-8FFD-4BC4-BC12-D5C185B14EBD}" type="slidenum">
              <a:rPr lang="en-US" smtClean="0"/>
              <a:pPr/>
              <a:t>18</a:t>
            </a:fld>
            <a:endParaRPr lang="en-US" dirty="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b="0" dirty="0" smtClean="0"/>
          </a:p>
        </p:txBody>
      </p:sp>
      <p:sp>
        <p:nvSpPr>
          <p:cNvPr id="4" name="Slide Number Placeholder 3"/>
          <p:cNvSpPr>
            <a:spLocks noGrp="1"/>
          </p:cNvSpPr>
          <p:nvPr>
            <p:ph type="sldNum" sz="quarter" idx="10"/>
          </p:nvPr>
        </p:nvSpPr>
        <p:spPr/>
        <p:txBody>
          <a:bodyPr/>
          <a:lstStyle/>
          <a:p>
            <a:fld id="{175E9868-8FFD-4BC4-BC12-D5C185B14EBD}" type="slidenum">
              <a:rPr lang="en-US" smtClean="0"/>
              <a:pPr/>
              <a:t>19</a:t>
            </a:fld>
            <a:endParaRPr lang="en-US" dirty="0"/>
          </a:p>
        </p:txBody>
      </p:sp>
      <p:sp>
        <p:nvSpPr>
          <p:cNvPr id="5" name="Date Placeholder 4"/>
          <p:cNvSpPr>
            <a:spLocks noGrp="1"/>
          </p:cNvSpPr>
          <p:nvPr>
            <p:ph type="dt" idx="11"/>
          </p:nvPr>
        </p:nvSpPr>
        <p:spPr/>
        <p:txBody>
          <a:bodyPr/>
          <a:lstStyle/>
          <a:p>
            <a:fld id="{429F613A-EBDD-478B-9801-FB8A93991D79}" type="datetime1">
              <a:rPr lang="en-US" smtClean="0"/>
              <a:pPr/>
              <a:t>1/3/2013</a:t>
            </a:fld>
            <a:endParaRPr lang="en-US" dirty="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175E9868-8FFD-4BC4-BC12-D5C185B14EBD}" type="slidenum">
              <a:rPr lang="en-US" smtClean="0"/>
              <a:pPr/>
              <a:t>21</a:t>
            </a:fld>
            <a:endParaRPr lang="en-US" dirty="0"/>
          </a:p>
        </p:txBody>
      </p:sp>
      <p:sp>
        <p:nvSpPr>
          <p:cNvPr id="5" name="Date Placeholder 4"/>
          <p:cNvSpPr>
            <a:spLocks noGrp="1"/>
          </p:cNvSpPr>
          <p:nvPr>
            <p:ph type="dt" idx="11"/>
          </p:nvPr>
        </p:nvSpPr>
        <p:spPr/>
        <p:txBody>
          <a:bodyPr/>
          <a:lstStyle/>
          <a:p>
            <a:fld id="{044EFF13-9F85-40A0-8AFB-732B112D4EA0}" type="datetime1">
              <a:rPr lang="en-US" smtClean="0"/>
              <a:pPr/>
              <a:t>1/3/2013</a:t>
            </a:fld>
            <a:endParaRPr lang="en-US" dirty="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Date Placeholder 3"/>
          <p:cNvSpPr>
            <a:spLocks noGrp="1"/>
          </p:cNvSpPr>
          <p:nvPr>
            <p:ph type="dt" idx="10"/>
          </p:nvPr>
        </p:nvSpPr>
        <p:spPr/>
        <p:txBody>
          <a:bodyPr/>
          <a:lstStyle/>
          <a:p>
            <a:fld id="{461B9945-FAF9-4210-B98A-D8F03E73A676}" type="datetime1">
              <a:rPr lang="en-US" smtClean="0"/>
              <a:pPr/>
              <a:t>1/3/2013</a:t>
            </a:fld>
            <a:endParaRPr lang="en-US" dirty="0"/>
          </a:p>
        </p:txBody>
      </p:sp>
      <p:sp>
        <p:nvSpPr>
          <p:cNvPr id="5" name="Slide Number Placeholder 4"/>
          <p:cNvSpPr>
            <a:spLocks noGrp="1"/>
          </p:cNvSpPr>
          <p:nvPr>
            <p:ph type="sldNum" sz="quarter" idx="11"/>
          </p:nvPr>
        </p:nvSpPr>
        <p:spPr/>
        <p:txBody>
          <a:bodyPr/>
          <a:lstStyle/>
          <a:p>
            <a:fld id="{175E9868-8FFD-4BC4-BC12-D5C185B14EBD}" type="slidenum">
              <a:rPr lang="en-US" smtClean="0"/>
              <a:pPr/>
              <a:t>22</a:t>
            </a:fld>
            <a:endParaRPr lang="en-US" dirty="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Date Placeholder 3"/>
          <p:cNvSpPr>
            <a:spLocks noGrp="1"/>
          </p:cNvSpPr>
          <p:nvPr>
            <p:ph type="dt" idx="10"/>
          </p:nvPr>
        </p:nvSpPr>
        <p:spPr/>
        <p:txBody>
          <a:bodyPr/>
          <a:lstStyle/>
          <a:p>
            <a:fld id="{8BD4CCDF-CA80-42B9-A9F4-347745A96711}" type="datetime1">
              <a:rPr lang="en-US" smtClean="0"/>
              <a:pPr/>
              <a:t>1/3/2013</a:t>
            </a:fld>
            <a:endParaRPr lang="en-US" dirty="0"/>
          </a:p>
        </p:txBody>
      </p:sp>
      <p:sp>
        <p:nvSpPr>
          <p:cNvPr id="5" name="Slide Number Placeholder 4"/>
          <p:cNvSpPr>
            <a:spLocks noGrp="1"/>
          </p:cNvSpPr>
          <p:nvPr>
            <p:ph type="sldNum" sz="quarter" idx="11"/>
          </p:nvPr>
        </p:nvSpPr>
        <p:spPr/>
        <p:txBody>
          <a:bodyPr/>
          <a:lstStyle/>
          <a:p>
            <a:fld id="{175E9868-8FFD-4BC4-BC12-D5C185B14EBD}" type="slidenum">
              <a:rPr lang="en-US" smtClean="0"/>
              <a:pPr/>
              <a:t>23</a:t>
            </a:fld>
            <a:endParaRPr lang="en-US" dirty="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175E9868-8FFD-4BC4-BC12-D5C185B14EBD}" type="slidenum">
              <a:rPr lang="en-US" smtClean="0"/>
              <a:pPr/>
              <a:t>24</a:t>
            </a:fld>
            <a:endParaRPr lang="en-US" dirty="0"/>
          </a:p>
        </p:txBody>
      </p:sp>
      <p:sp>
        <p:nvSpPr>
          <p:cNvPr id="5" name="Date Placeholder 4"/>
          <p:cNvSpPr>
            <a:spLocks noGrp="1"/>
          </p:cNvSpPr>
          <p:nvPr>
            <p:ph type="dt" idx="11"/>
          </p:nvPr>
        </p:nvSpPr>
        <p:spPr/>
        <p:txBody>
          <a:bodyPr/>
          <a:lstStyle/>
          <a:p>
            <a:fld id="{6338F0E6-AC05-4FEC-B077-AF1713E733DC}" type="datetime1">
              <a:rPr lang="en-US" smtClean="0"/>
              <a:pPr/>
              <a:t>1/3/2013</a:t>
            </a:fld>
            <a:endParaRPr lang="en-US" dirty="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Date Placeholder 3"/>
          <p:cNvSpPr>
            <a:spLocks noGrp="1"/>
          </p:cNvSpPr>
          <p:nvPr>
            <p:ph type="dt" idx="10"/>
          </p:nvPr>
        </p:nvSpPr>
        <p:spPr/>
        <p:txBody>
          <a:bodyPr/>
          <a:lstStyle/>
          <a:p>
            <a:fld id="{E09A1260-7FB3-4170-A2DD-F456B03D52B7}" type="datetime1">
              <a:rPr lang="en-US" smtClean="0"/>
              <a:pPr/>
              <a:t>1/3/2013</a:t>
            </a:fld>
            <a:endParaRPr lang="en-US" dirty="0"/>
          </a:p>
        </p:txBody>
      </p:sp>
      <p:sp>
        <p:nvSpPr>
          <p:cNvPr id="5" name="Slide Number Placeholder 4"/>
          <p:cNvSpPr>
            <a:spLocks noGrp="1"/>
          </p:cNvSpPr>
          <p:nvPr>
            <p:ph type="sldNum" sz="quarter" idx="11"/>
          </p:nvPr>
        </p:nvSpPr>
        <p:spPr/>
        <p:txBody>
          <a:bodyPr/>
          <a:lstStyle/>
          <a:p>
            <a:fld id="{175E9868-8FFD-4BC4-BC12-D5C185B14EBD}" type="slidenum">
              <a:rPr lang="en-US" smtClean="0"/>
              <a:pPr/>
              <a:t>25</a:t>
            </a:fld>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175E9868-8FFD-4BC4-BC12-D5C185B14EBD}" type="slidenum">
              <a:rPr lang="en-US" smtClean="0"/>
              <a:pPr/>
              <a:t>2</a:t>
            </a:fld>
            <a:endParaRPr lang="en-US" dirty="0"/>
          </a:p>
        </p:txBody>
      </p:sp>
      <p:sp>
        <p:nvSpPr>
          <p:cNvPr id="5" name="Date Placeholder 4"/>
          <p:cNvSpPr>
            <a:spLocks noGrp="1"/>
          </p:cNvSpPr>
          <p:nvPr>
            <p:ph type="dt" idx="11"/>
          </p:nvPr>
        </p:nvSpPr>
        <p:spPr/>
        <p:txBody>
          <a:bodyPr/>
          <a:lstStyle/>
          <a:p>
            <a:fld id="{FF53D923-7E5A-460E-95F5-526A88EE642C}" type="datetime1">
              <a:rPr lang="en-US" smtClean="0"/>
              <a:pPr/>
              <a:t>1/3/2013</a:t>
            </a:fld>
            <a:endParaRPr lang="en-US" dirty="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Date Placeholder 3"/>
          <p:cNvSpPr>
            <a:spLocks noGrp="1"/>
          </p:cNvSpPr>
          <p:nvPr>
            <p:ph type="dt" idx="10"/>
          </p:nvPr>
        </p:nvSpPr>
        <p:spPr/>
        <p:txBody>
          <a:bodyPr/>
          <a:lstStyle/>
          <a:p>
            <a:fld id="{9FDF5B21-D269-4A11-B1D7-6FF9EB223E62}" type="datetime1">
              <a:rPr lang="en-US" smtClean="0"/>
              <a:pPr/>
              <a:t>1/3/2013</a:t>
            </a:fld>
            <a:endParaRPr lang="en-US" dirty="0"/>
          </a:p>
        </p:txBody>
      </p:sp>
      <p:sp>
        <p:nvSpPr>
          <p:cNvPr id="5" name="Slide Number Placeholder 4"/>
          <p:cNvSpPr>
            <a:spLocks noGrp="1"/>
          </p:cNvSpPr>
          <p:nvPr>
            <p:ph type="sldNum" sz="quarter" idx="11"/>
          </p:nvPr>
        </p:nvSpPr>
        <p:spPr/>
        <p:txBody>
          <a:bodyPr/>
          <a:lstStyle/>
          <a:p>
            <a:fld id="{175E9868-8FFD-4BC4-BC12-D5C185B14EBD}" type="slidenum">
              <a:rPr lang="en-US" smtClean="0"/>
              <a:pPr/>
              <a:t>26</a:t>
            </a:fld>
            <a:endParaRPr lang="en-US" dirty="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Date Placeholder 3"/>
          <p:cNvSpPr>
            <a:spLocks noGrp="1"/>
          </p:cNvSpPr>
          <p:nvPr>
            <p:ph type="dt" idx="10"/>
          </p:nvPr>
        </p:nvSpPr>
        <p:spPr/>
        <p:txBody>
          <a:bodyPr/>
          <a:lstStyle/>
          <a:p>
            <a:fld id="{A22A2FDF-F3C5-425B-8372-07FDFFC15481}" type="datetime1">
              <a:rPr lang="en-US" smtClean="0"/>
              <a:pPr/>
              <a:t>1/3/2013</a:t>
            </a:fld>
            <a:endParaRPr lang="en-US" dirty="0"/>
          </a:p>
        </p:txBody>
      </p:sp>
      <p:sp>
        <p:nvSpPr>
          <p:cNvPr id="5" name="Slide Number Placeholder 4"/>
          <p:cNvSpPr>
            <a:spLocks noGrp="1"/>
          </p:cNvSpPr>
          <p:nvPr>
            <p:ph type="sldNum" sz="quarter" idx="11"/>
          </p:nvPr>
        </p:nvSpPr>
        <p:spPr/>
        <p:txBody>
          <a:bodyPr/>
          <a:lstStyle/>
          <a:p>
            <a:fld id="{175E9868-8FFD-4BC4-BC12-D5C185B14EBD}" type="slidenum">
              <a:rPr lang="en-US" smtClean="0"/>
              <a:pPr/>
              <a:t>27</a:t>
            </a:fld>
            <a:endParaRPr lang="en-US" dirty="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Date Placeholder 3"/>
          <p:cNvSpPr>
            <a:spLocks noGrp="1"/>
          </p:cNvSpPr>
          <p:nvPr>
            <p:ph type="dt" idx="10"/>
          </p:nvPr>
        </p:nvSpPr>
        <p:spPr/>
        <p:txBody>
          <a:bodyPr/>
          <a:lstStyle/>
          <a:p>
            <a:fld id="{0D362362-9F55-45A1-BB55-D751217157AC}" type="datetime1">
              <a:rPr lang="en-US" smtClean="0"/>
              <a:pPr/>
              <a:t>1/3/2013</a:t>
            </a:fld>
            <a:endParaRPr lang="en-US" dirty="0"/>
          </a:p>
        </p:txBody>
      </p:sp>
      <p:sp>
        <p:nvSpPr>
          <p:cNvPr id="5" name="Slide Number Placeholder 4"/>
          <p:cNvSpPr>
            <a:spLocks noGrp="1"/>
          </p:cNvSpPr>
          <p:nvPr>
            <p:ph type="sldNum" sz="quarter" idx="11"/>
          </p:nvPr>
        </p:nvSpPr>
        <p:spPr/>
        <p:txBody>
          <a:bodyPr/>
          <a:lstStyle/>
          <a:p>
            <a:fld id="{175E9868-8FFD-4BC4-BC12-D5C185B14EBD}" type="slidenum">
              <a:rPr lang="en-US" smtClean="0"/>
              <a:pPr/>
              <a:t>28</a:t>
            </a:fld>
            <a:endParaRPr lang="en-US" dirty="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Date Placeholder 3"/>
          <p:cNvSpPr>
            <a:spLocks noGrp="1"/>
          </p:cNvSpPr>
          <p:nvPr>
            <p:ph type="dt" idx="10"/>
          </p:nvPr>
        </p:nvSpPr>
        <p:spPr/>
        <p:txBody>
          <a:bodyPr/>
          <a:lstStyle/>
          <a:p>
            <a:fld id="{60E4BEBF-4CEC-47D4-92D1-09221BF41EED}" type="datetime1">
              <a:rPr lang="en-US" smtClean="0"/>
              <a:pPr/>
              <a:t>1/3/2013</a:t>
            </a:fld>
            <a:endParaRPr lang="en-US" dirty="0"/>
          </a:p>
        </p:txBody>
      </p:sp>
      <p:sp>
        <p:nvSpPr>
          <p:cNvPr id="5" name="Slide Number Placeholder 4"/>
          <p:cNvSpPr>
            <a:spLocks noGrp="1"/>
          </p:cNvSpPr>
          <p:nvPr>
            <p:ph type="sldNum" sz="quarter" idx="11"/>
          </p:nvPr>
        </p:nvSpPr>
        <p:spPr/>
        <p:txBody>
          <a:bodyPr/>
          <a:lstStyle/>
          <a:p>
            <a:fld id="{175E9868-8FFD-4BC4-BC12-D5C185B14EBD}" type="slidenum">
              <a:rPr lang="en-US" smtClean="0"/>
              <a:pPr/>
              <a:t>29</a:t>
            </a:fld>
            <a:endParaRPr lang="en-US" dirty="0"/>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Date Placeholder 3"/>
          <p:cNvSpPr>
            <a:spLocks noGrp="1"/>
          </p:cNvSpPr>
          <p:nvPr>
            <p:ph type="dt" idx="10"/>
          </p:nvPr>
        </p:nvSpPr>
        <p:spPr/>
        <p:txBody>
          <a:bodyPr/>
          <a:lstStyle/>
          <a:p>
            <a:fld id="{7723BA4E-292E-4227-A124-BC6367EDE41B}" type="datetime1">
              <a:rPr lang="en-US" smtClean="0"/>
              <a:pPr/>
              <a:t>1/3/2013</a:t>
            </a:fld>
            <a:endParaRPr lang="en-US" dirty="0"/>
          </a:p>
        </p:txBody>
      </p:sp>
      <p:sp>
        <p:nvSpPr>
          <p:cNvPr id="5" name="Slide Number Placeholder 4"/>
          <p:cNvSpPr>
            <a:spLocks noGrp="1"/>
          </p:cNvSpPr>
          <p:nvPr>
            <p:ph type="sldNum" sz="quarter" idx="11"/>
          </p:nvPr>
        </p:nvSpPr>
        <p:spPr/>
        <p:txBody>
          <a:bodyPr/>
          <a:lstStyle/>
          <a:p>
            <a:fld id="{175E9868-8FFD-4BC4-BC12-D5C185B14EBD}" type="slidenum">
              <a:rPr lang="en-US" smtClean="0"/>
              <a:pPr/>
              <a:t>30</a:t>
            </a:fld>
            <a:endParaRPr lang="en-US" dirty="0"/>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Date Placeholder 3"/>
          <p:cNvSpPr>
            <a:spLocks noGrp="1"/>
          </p:cNvSpPr>
          <p:nvPr>
            <p:ph type="dt" idx="10"/>
          </p:nvPr>
        </p:nvSpPr>
        <p:spPr/>
        <p:txBody>
          <a:bodyPr/>
          <a:lstStyle/>
          <a:p>
            <a:fld id="{C40EFD1F-C623-40AF-801E-DC76CD676185}" type="datetime1">
              <a:rPr lang="en-US" smtClean="0"/>
              <a:pPr/>
              <a:t>1/3/2013</a:t>
            </a:fld>
            <a:endParaRPr lang="en-US" dirty="0"/>
          </a:p>
        </p:txBody>
      </p:sp>
      <p:sp>
        <p:nvSpPr>
          <p:cNvPr id="5" name="Slide Number Placeholder 4"/>
          <p:cNvSpPr>
            <a:spLocks noGrp="1"/>
          </p:cNvSpPr>
          <p:nvPr>
            <p:ph type="sldNum" sz="quarter" idx="11"/>
          </p:nvPr>
        </p:nvSpPr>
        <p:spPr/>
        <p:txBody>
          <a:bodyPr/>
          <a:lstStyle/>
          <a:p>
            <a:fld id="{175E9868-8FFD-4BC4-BC12-D5C185B14EBD}" type="slidenum">
              <a:rPr lang="en-US" smtClean="0"/>
              <a:pPr/>
              <a:t>31</a:t>
            </a:fld>
            <a:endParaRPr lang="en-US" dirty="0"/>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Date Placeholder 3"/>
          <p:cNvSpPr>
            <a:spLocks noGrp="1"/>
          </p:cNvSpPr>
          <p:nvPr>
            <p:ph type="dt" idx="10"/>
          </p:nvPr>
        </p:nvSpPr>
        <p:spPr/>
        <p:txBody>
          <a:bodyPr/>
          <a:lstStyle/>
          <a:p>
            <a:fld id="{885A4734-D8CD-4EB2-AA00-B521FA14E2CA}" type="datetime1">
              <a:rPr lang="en-US" smtClean="0"/>
              <a:pPr/>
              <a:t>1/3/2013</a:t>
            </a:fld>
            <a:endParaRPr lang="en-US" dirty="0"/>
          </a:p>
        </p:txBody>
      </p:sp>
      <p:sp>
        <p:nvSpPr>
          <p:cNvPr id="5" name="Slide Number Placeholder 4"/>
          <p:cNvSpPr>
            <a:spLocks noGrp="1"/>
          </p:cNvSpPr>
          <p:nvPr>
            <p:ph type="sldNum" sz="quarter" idx="11"/>
          </p:nvPr>
        </p:nvSpPr>
        <p:spPr/>
        <p:txBody>
          <a:bodyPr/>
          <a:lstStyle/>
          <a:p>
            <a:fld id="{175E9868-8FFD-4BC4-BC12-D5C185B14EBD}" type="slidenum">
              <a:rPr lang="en-US" smtClean="0"/>
              <a:pPr/>
              <a:t>32</a:t>
            </a:fld>
            <a:endParaRPr lang="en-US" dirty="0"/>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Date Placeholder 3"/>
          <p:cNvSpPr>
            <a:spLocks noGrp="1"/>
          </p:cNvSpPr>
          <p:nvPr>
            <p:ph type="dt" idx="10"/>
          </p:nvPr>
        </p:nvSpPr>
        <p:spPr/>
        <p:txBody>
          <a:bodyPr/>
          <a:lstStyle/>
          <a:p>
            <a:fld id="{CB8A2CEC-6B3C-412F-A9A9-E3DF69A0CD16}" type="datetime1">
              <a:rPr lang="en-US" smtClean="0"/>
              <a:pPr/>
              <a:t>1/3/2013</a:t>
            </a:fld>
            <a:endParaRPr lang="en-US" dirty="0"/>
          </a:p>
        </p:txBody>
      </p:sp>
      <p:sp>
        <p:nvSpPr>
          <p:cNvPr id="5" name="Slide Number Placeholder 4"/>
          <p:cNvSpPr>
            <a:spLocks noGrp="1"/>
          </p:cNvSpPr>
          <p:nvPr>
            <p:ph type="sldNum" sz="quarter" idx="11"/>
          </p:nvPr>
        </p:nvSpPr>
        <p:spPr/>
        <p:txBody>
          <a:bodyPr/>
          <a:lstStyle/>
          <a:p>
            <a:fld id="{175E9868-8FFD-4BC4-BC12-D5C185B14EBD}" type="slidenum">
              <a:rPr lang="en-US" smtClean="0"/>
              <a:pPr/>
              <a:t>33</a:t>
            </a:fld>
            <a:endParaRPr lang="en-US" dirty="0"/>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Date Placeholder 3"/>
          <p:cNvSpPr>
            <a:spLocks noGrp="1"/>
          </p:cNvSpPr>
          <p:nvPr>
            <p:ph type="dt" idx="10"/>
          </p:nvPr>
        </p:nvSpPr>
        <p:spPr/>
        <p:txBody>
          <a:bodyPr/>
          <a:lstStyle/>
          <a:p>
            <a:fld id="{E40E9D2F-42FC-4ACC-9482-64BB3BDBB1E3}" type="datetime1">
              <a:rPr lang="en-US" smtClean="0"/>
              <a:pPr/>
              <a:t>1/3/2013</a:t>
            </a:fld>
            <a:endParaRPr lang="en-US" dirty="0"/>
          </a:p>
        </p:txBody>
      </p:sp>
      <p:sp>
        <p:nvSpPr>
          <p:cNvPr id="5" name="Slide Number Placeholder 4"/>
          <p:cNvSpPr>
            <a:spLocks noGrp="1"/>
          </p:cNvSpPr>
          <p:nvPr>
            <p:ph type="sldNum" sz="quarter" idx="11"/>
          </p:nvPr>
        </p:nvSpPr>
        <p:spPr/>
        <p:txBody>
          <a:bodyPr/>
          <a:lstStyle/>
          <a:p>
            <a:fld id="{175E9868-8FFD-4BC4-BC12-D5C185B14EBD}" type="slidenum">
              <a:rPr lang="en-US" smtClean="0"/>
              <a:pPr/>
              <a:t>34</a:t>
            </a:fld>
            <a:endParaRPr lang="en-US" dirty="0"/>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Date Placeholder 3"/>
          <p:cNvSpPr>
            <a:spLocks noGrp="1"/>
          </p:cNvSpPr>
          <p:nvPr>
            <p:ph type="dt" idx="10"/>
          </p:nvPr>
        </p:nvSpPr>
        <p:spPr/>
        <p:txBody>
          <a:bodyPr/>
          <a:lstStyle/>
          <a:p>
            <a:fld id="{B8B7EBB4-3464-4A0D-9991-5E2F3AD6758F}" type="datetime1">
              <a:rPr lang="en-US" smtClean="0"/>
              <a:pPr/>
              <a:t>1/3/2013</a:t>
            </a:fld>
            <a:endParaRPr lang="en-US" dirty="0"/>
          </a:p>
        </p:txBody>
      </p:sp>
      <p:sp>
        <p:nvSpPr>
          <p:cNvPr id="5" name="Slide Number Placeholder 4"/>
          <p:cNvSpPr>
            <a:spLocks noGrp="1"/>
          </p:cNvSpPr>
          <p:nvPr>
            <p:ph type="sldNum" sz="quarter" idx="11"/>
          </p:nvPr>
        </p:nvSpPr>
        <p:spPr/>
        <p:txBody>
          <a:bodyPr/>
          <a:lstStyle/>
          <a:p>
            <a:fld id="{175E9868-8FFD-4BC4-BC12-D5C185B14EBD}" type="slidenum">
              <a:rPr lang="en-US" smtClean="0"/>
              <a:pPr/>
              <a:t>35</a:t>
            </a:fld>
            <a:endParaRPr lang="en-U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175E9868-8FFD-4BC4-BC12-D5C185B14EBD}" type="slidenum">
              <a:rPr lang="en-US" smtClean="0"/>
              <a:pPr/>
              <a:t>4</a:t>
            </a:fld>
            <a:endParaRPr lang="en-US" dirty="0"/>
          </a:p>
        </p:txBody>
      </p:sp>
      <p:sp>
        <p:nvSpPr>
          <p:cNvPr id="5" name="Date Placeholder 4"/>
          <p:cNvSpPr>
            <a:spLocks noGrp="1"/>
          </p:cNvSpPr>
          <p:nvPr>
            <p:ph type="dt" idx="11"/>
          </p:nvPr>
        </p:nvSpPr>
        <p:spPr/>
        <p:txBody>
          <a:bodyPr/>
          <a:lstStyle/>
          <a:p>
            <a:fld id="{FE872713-721E-439D-84F9-4C5342EB0D01}" type="datetime1">
              <a:rPr lang="en-US" smtClean="0"/>
              <a:pPr/>
              <a:t>1/3/2013</a:t>
            </a:fld>
            <a:endParaRPr lang="en-US" dirty="0"/>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Date Placeholder 3"/>
          <p:cNvSpPr>
            <a:spLocks noGrp="1"/>
          </p:cNvSpPr>
          <p:nvPr>
            <p:ph type="dt" idx="10"/>
          </p:nvPr>
        </p:nvSpPr>
        <p:spPr/>
        <p:txBody>
          <a:bodyPr/>
          <a:lstStyle/>
          <a:p>
            <a:fld id="{6ECAEA5E-B7C8-4170-B4DB-EFBAC5875177}" type="datetime1">
              <a:rPr lang="en-US" smtClean="0"/>
              <a:pPr/>
              <a:t>1/3/2013</a:t>
            </a:fld>
            <a:endParaRPr lang="en-US" dirty="0"/>
          </a:p>
        </p:txBody>
      </p:sp>
      <p:sp>
        <p:nvSpPr>
          <p:cNvPr id="5" name="Slide Number Placeholder 4"/>
          <p:cNvSpPr>
            <a:spLocks noGrp="1"/>
          </p:cNvSpPr>
          <p:nvPr>
            <p:ph type="sldNum" sz="quarter" idx="11"/>
          </p:nvPr>
        </p:nvSpPr>
        <p:spPr/>
        <p:txBody>
          <a:bodyPr/>
          <a:lstStyle/>
          <a:p>
            <a:fld id="{175E9868-8FFD-4BC4-BC12-D5C185B14EBD}" type="slidenum">
              <a:rPr lang="en-US" smtClean="0"/>
              <a:pPr/>
              <a:t>36</a:t>
            </a:fld>
            <a:endParaRPr lang="en-US" dirty="0"/>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Date Placeholder 3"/>
          <p:cNvSpPr>
            <a:spLocks noGrp="1"/>
          </p:cNvSpPr>
          <p:nvPr>
            <p:ph type="dt" idx="10"/>
          </p:nvPr>
        </p:nvSpPr>
        <p:spPr/>
        <p:txBody>
          <a:bodyPr/>
          <a:lstStyle/>
          <a:p>
            <a:fld id="{A0973AE4-3439-4567-93D5-E3501F6930B4}" type="datetime1">
              <a:rPr lang="en-US" smtClean="0"/>
              <a:pPr/>
              <a:t>1/3/2013</a:t>
            </a:fld>
            <a:endParaRPr lang="en-US" dirty="0"/>
          </a:p>
        </p:txBody>
      </p:sp>
      <p:sp>
        <p:nvSpPr>
          <p:cNvPr id="5" name="Slide Number Placeholder 4"/>
          <p:cNvSpPr>
            <a:spLocks noGrp="1"/>
          </p:cNvSpPr>
          <p:nvPr>
            <p:ph type="sldNum" sz="quarter" idx="11"/>
          </p:nvPr>
        </p:nvSpPr>
        <p:spPr/>
        <p:txBody>
          <a:bodyPr/>
          <a:lstStyle/>
          <a:p>
            <a:fld id="{175E9868-8FFD-4BC4-BC12-D5C185B14EBD}" type="slidenum">
              <a:rPr lang="en-US" smtClean="0"/>
              <a:pPr/>
              <a:t>37</a:t>
            </a:fld>
            <a:endParaRPr lang="en-US" dirty="0"/>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Date Placeholder 3"/>
          <p:cNvSpPr>
            <a:spLocks noGrp="1"/>
          </p:cNvSpPr>
          <p:nvPr>
            <p:ph type="dt" idx="10"/>
          </p:nvPr>
        </p:nvSpPr>
        <p:spPr/>
        <p:txBody>
          <a:bodyPr/>
          <a:lstStyle/>
          <a:p>
            <a:fld id="{34B1D4E8-D554-45ED-89C2-6CD79D226C2F}" type="datetime1">
              <a:rPr lang="en-US" smtClean="0"/>
              <a:pPr/>
              <a:t>1/3/2013</a:t>
            </a:fld>
            <a:endParaRPr lang="en-US" dirty="0"/>
          </a:p>
        </p:txBody>
      </p:sp>
      <p:sp>
        <p:nvSpPr>
          <p:cNvPr id="5" name="Slide Number Placeholder 4"/>
          <p:cNvSpPr>
            <a:spLocks noGrp="1"/>
          </p:cNvSpPr>
          <p:nvPr>
            <p:ph type="sldNum" sz="quarter" idx="11"/>
          </p:nvPr>
        </p:nvSpPr>
        <p:spPr/>
        <p:txBody>
          <a:bodyPr/>
          <a:lstStyle/>
          <a:p>
            <a:fld id="{175E9868-8FFD-4BC4-BC12-D5C185B14EBD}" type="slidenum">
              <a:rPr lang="en-US" smtClean="0"/>
              <a:pPr/>
              <a:t>38</a:t>
            </a:fld>
            <a:endParaRPr lang="en-US" dirty="0"/>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Date Placeholder 3"/>
          <p:cNvSpPr>
            <a:spLocks noGrp="1"/>
          </p:cNvSpPr>
          <p:nvPr>
            <p:ph type="dt" idx="10"/>
          </p:nvPr>
        </p:nvSpPr>
        <p:spPr/>
        <p:txBody>
          <a:bodyPr/>
          <a:lstStyle/>
          <a:p>
            <a:fld id="{D521B71B-4099-4110-A3FE-8902F740112A}" type="datetime1">
              <a:rPr lang="en-US" smtClean="0"/>
              <a:pPr/>
              <a:t>1/3/2013</a:t>
            </a:fld>
            <a:endParaRPr lang="en-US" dirty="0"/>
          </a:p>
        </p:txBody>
      </p:sp>
      <p:sp>
        <p:nvSpPr>
          <p:cNvPr id="5" name="Slide Number Placeholder 4"/>
          <p:cNvSpPr>
            <a:spLocks noGrp="1"/>
          </p:cNvSpPr>
          <p:nvPr>
            <p:ph type="sldNum" sz="quarter" idx="11"/>
          </p:nvPr>
        </p:nvSpPr>
        <p:spPr/>
        <p:txBody>
          <a:bodyPr/>
          <a:lstStyle/>
          <a:p>
            <a:fld id="{175E9868-8FFD-4BC4-BC12-D5C185B14EBD}" type="slidenum">
              <a:rPr lang="en-US" smtClean="0"/>
              <a:pPr/>
              <a:t>39</a:t>
            </a:fld>
            <a:endParaRPr lang="en-US" dirty="0"/>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Date Placeholder 3"/>
          <p:cNvSpPr>
            <a:spLocks noGrp="1"/>
          </p:cNvSpPr>
          <p:nvPr>
            <p:ph type="dt" idx="10"/>
          </p:nvPr>
        </p:nvSpPr>
        <p:spPr/>
        <p:txBody>
          <a:bodyPr/>
          <a:lstStyle/>
          <a:p>
            <a:fld id="{9AD2EF0F-ED16-4E12-9F5C-7C335D842F27}" type="datetime1">
              <a:rPr lang="en-US" smtClean="0"/>
              <a:pPr/>
              <a:t>1/3/2013</a:t>
            </a:fld>
            <a:endParaRPr lang="en-US" dirty="0"/>
          </a:p>
        </p:txBody>
      </p:sp>
      <p:sp>
        <p:nvSpPr>
          <p:cNvPr id="5" name="Slide Number Placeholder 4"/>
          <p:cNvSpPr>
            <a:spLocks noGrp="1"/>
          </p:cNvSpPr>
          <p:nvPr>
            <p:ph type="sldNum" sz="quarter" idx="11"/>
          </p:nvPr>
        </p:nvSpPr>
        <p:spPr/>
        <p:txBody>
          <a:bodyPr/>
          <a:lstStyle/>
          <a:p>
            <a:fld id="{175E9868-8FFD-4BC4-BC12-D5C185B14EBD}" type="slidenum">
              <a:rPr lang="en-US" smtClean="0"/>
              <a:pPr/>
              <a:t>40</a:t>
            </a:fld>
            <a:endParaRPr lang="en-US" dirty="0"/>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Date Placeholder 3"/>
          <p:cNvSpPr>
            <a:spLocks noGrp="1"/>
          </p:cNvSpPr>
          <p:nvPr>
            <p:ph type="dt" idx="10"/>
          </p:nvPr>
        </p:nvSpPr>
        <p:spPr/>
        <p:txBody>
          <a:bodyPr/>
          <a:lstStyle/>
          <a:p>
            <a:fld id="{AD5EC451-B91F-4643-B911-270DEFCFD638}" type="datetime1">
              <a:rPr lang="en-US" smtClean="0"/>
              <a:pPr/>
              <a:t>1/3/2013</a:t>
            </a:fld>
            <a:endParaRPr lang="en-US" dirty="0"/>
          </a:p>
        </p:txBody>
      </p:sp>
      <p:sp>
        <p:nvSpPr>
          <p:cNvPr id="5" name="Slide Number Placeholder 4"/>
          <p:cNvSpPr>
            <a:spLocks noGrp="1"/>
          </p:cNvSpPr>
          <p:nvPr>
            <p:ph type="sldNum" sz="quarter" idx="11"/>
          </p:nvPr>
        </p:nvSpPr>
        <p:spPr/>
        <p:txBody>
          <a:bodyPr/>
          <a:lstStyle/>
          <a:p>
            <a:fld id="{175E9868-8FFD-4BC4-BC12-D5C185B14EBD}" type="slidenum">
              <a:rPr lang="en-US" smtClean="0"/>
              <a:pPr/>
              <a:t>41</a:t>
            </a:fld>
            <a:endParaRPr lang="en-US" dirty="0"/>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Date Placeholder 3"/>
          <p:cNvSpPr>
            <a:spLocks noGrp="1"/>
          </p:cNvSpPr>
          <p:nvPr>
            <p:ph type="dt" idx="10"/>
          </p:nvPr>
        </p:nvSpPr>
        <p:spPr/>
        <p:txBody>
          <a:bodyPr/>
          <a:lstStyle/>
          <a:p>
            <a:fld id="{5A33B54E-3CB4-4BF3-856C-76E0FD9F6440}" type="datetime1">
              <a:rPr lang="en-US" smtClean="0"/>
              <a:pPr/>
              <a:t>1/3/2013</a:t>
            </a:fld>
            <a:endParaRPr lang="en-US" dirty="0"/>
          </a:p>
        </p:txBody>
      </p:sp>
      <p:sp>
        <p:nvSpPr>
          <p:cNvPr id="5" name="Slide Number Placeholder 4"/>
          <p:cNvSpPr>
            <a:spLocks noGrp="1"/>
          </p:cNvSpPr>
          <p:nvPr>
            <p:ph type="sldNum" sz="quarter" idx="11"/>
          </p:nvPr>
        </p:nvSpPr>
        <p:spPr/>
        <p:txBody>
          <a:bodyPr/>
          <a:lstStyle/>
          <a:p>
            <a:fld id="{175E9868-8FFD-4BC4-BC12-D5C185B14EBD}" type="slidenum">
              <a:rPr lang="en-US" smtClean="0"/>
              <a:pPr/>
              <a:t>42</a:t>
            </a:fld>
            <a:endParaRPr lang="en-US" dirty="0"/>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Date Placeholder 3"/>
          <p:cNvSpPr>
            <a:spLocks noGrp="1"/>
          </p:cNvSpPr>
          <p:nvPr>
            <p:ph type="dt" idx="10"/>
          </p:nvPr>
        </p:nvSpPr>
        <p:spPr/>
        <p:txBody>
          <a:bodyPr/>
          <a:lstStyle/>
          <a:p>
            <a:fld id="{AA8AF7F8-7F3D-45EF-B6FE-D1BBF66DAFD5}" type="datetime1">
              <a:rPr lang="en-US" smtClean="0"/>
              <a:pPr/>
              <a:t>1/3/2013</a:t>
            </a:fld>
            <a:endParaRPr lang="en-US" dirty="0"/>
          </a:p>
        </p:txBody>
      </p:sp>
      <p:sp>
        <p:nvSpPr>
          <p:cNvPr id="5" name="Slide Number Placeholder 4"/>
          <p:cNvSpPr>
            <a:spLocks noGrp="1"/>
          </p:cNvSpPr>
          <p:nvPr>
            <p:ph type="sldNum" sz="quarter" idx="11"/>
          </p:nvPr>
        </p:nvSpPr>
        <p:spPr/>
        <p:txBody>
          <a:bodyPr/>
          <a:lstStyle/>
          <a:p>
            <a:fld id="{175E9868-8FFD-4BC4-BC12-D5C185B14EBD}" type="slidenum">
              <a:rPr lang="en-US" smtClean="0"/>
              <a:pPr/>
              <a:t>43</a:t>
            </a:fld>
            <a:endParaRPr lang="en-US" dirty="0"/>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Date Placeholder 3"/>
          <p:cNvSpPr>
            <a:spLocks noGrp="1"/>
          </p:cNvSpPr>
          <p:nvPr>
            <p:ph type="dt" idx="10"/>
          </p:nvPr>
        </p:nvSpPr>
        <p:spPr/>
        <p:txBody>
          <a:bodyPr/>
          <a:lstStyle/>
          <a:p>
            <a:fld id="{D175287D-9181-4712-8CF4-2AEAB43D2DA6}" type="datetime1">
              <a:rPr lang="en-US" smtClean="0"/>
              <a:pPr/>
              <a:t>1/3/2013</a:t>
            </a:fld>
            <a:endParaRPr lang="en-US" dirty="0"/>
          </a:p>
        </p:txBody>
      </p:sp>
      <p:sp>
        <p:nvSpPr>
          <p:cNvPr id="5" name="Slide Number Placeholder 4"/>
          <p:cNvSpPr>
            <a:spLocks noGrp="1"/>
          </p:cNvSpPr>
          <p:nvPr>
            <p:ph type="sldNum" sz="quarter" idx="11"/>
          </p:nvPr>
        </p:nvSpPr>
        <p:spPr/>
        <p:txBody>
          <a:bodyPr/>
          <a:lstStyle/>
          <a:p>
            <a:fld id="{175E9868-8FFD-4BC4-BC12-D5C185B14EBD}" type="slidenum">
              <a:rPr lang="en-US" smtClean="0"/>
              <a:pPr/>
              <a:t>44</a:t>
            </a:fld>
            <a:endParaRPr lang="en-US" dirty="0"/>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Date Placeholder 3"/>
          <p:cNvSpPr>
            <a:spLocks noGrp="1"/>
          </p:cNvSpPr>
          <p:nvPr>
            <p:ph type="dt" idx="10"/>
          </p:nvPr>
        </p:nvSpPr>
        <p:spPr/>
        <p:txBody>
          <a:bodyPr/>
          <a:lstStyle/>
          <a:p>
            <a:fld id="{51786D80-D4C3-451D-BF92-26A50D45F837}" type="datetime1">
              <a:rPr lang="en-US" smtClean="0"/>
              <a:pPr/>
              <a:t>1/3/2013</a:t>
            </a:fld>
            <a:endParaRPr lang="en-US" dirty="0"/>
          </a:p>
        </p:txBody>
      </p:sp>
      <p:sp>
        <p:nvSpPr>
          <p:cNvPr id="5" name="Slide Number Placeholder 4"/>
          <p:cNvSpPr>
            <a:spLocks noGrp="1"/>
          </p:cNvSpPr>
          <p:nvPr>
            <p:ph type="sldNum" sz="quarter" idx="11"/>
          </p:nvPr>
        </p:nvSpPr>
        <p:spPr/>
        <p:txBody>
          <a:bodyPr/>
          <a:lstStyle/>
          <a:p>
            <a:fld id="{175E9868-8FFD-4BC4-BC12-D5C185B14EBD}" type="slidenum">
              <a:rPr lang="en-US" smtClean="0"/>
              <a:pPr/>
              <a:t>45</a:t>
            </a:fld>
            <a:endParaRPr lang="en-US"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Date Placeholder 3"/>
          <p:cNvSpPr>
            <a:spLocks noGrp="1"/>
          </p:cNvSpPr>
          <p:nvPr>
            <p:ph type="dt" idx="10"/>
          </p:nvPr>
        </p:nvSpPr>
        <p:spPr/>
        <p:txBody>
          <a:bodyPr/>
          <a:lstStyle/>
          <a:p>
            <a:fld id="{748C8F97-ABCA-47AE-B8F2-20A392DD2DA0}" type="datetime1">
              <a:rPr lang="en-US" smtClean="0"/>
              <a:pPr/>
              <a:t>1/3/2013</a:t>
            </a:fld>
            <a:endParaRPr lang="en-US" dirty="0"/>
          </a:p>
        </p:txBody>
      </p:sp>
      <p:sp>
        <p:nvSpPr>
          <p:cNvPr id="5" name="Slide Number Placeholder 4"/>
          <p:cNvSpPr>
            <a:spLocks noGrp="1"/>
          </p:cNvSpPr>
          <p:nvPr>
            <p:ph type="sldNum" sz="quarter" idx="11"/>
          </p:nvPr>
        </p:nvSpPr>
        <p:spPr/>
        <p:txBody>
          <a:bodyPr/>
          <a:lstStyle/>
          <a:p>
            <a:fld id="{175E9868-8FFD-4BC4-BC12-D5C185B14EBD}" type="slidenum">
              <a:rPr lang="en-US" smtClean="0"/>
              <a:pPr/>
              <a:t>5</a:t>
            </a:fld>
            <a:endParaRPr lang="en-US" dirty="0"/>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Date Placeholder 3"/>
          <p:cNvSpPr>
            <a:spLocks noGrp="1"/>
          </p:cNvSpPr>
          <p:nvPr>
            <p:ph type="dt" idx="10"/>
          </p:nvPr>
        </p:nvSpPr>
        <p:spPr/>
        <p:txBody>
          <a:bodyPr/>
          <a:lstStyle/>
          <a:p>
            <a:fld id="{CEA06FDB-543A-4378-9361-6CF2B3407349}" type="datetime1">
              <a:rPr lang="en-US" smtClean="0"/>
              <a:pPr/>
              <a:t>1/3/2013</a:t>
            </a:fld>
            <a:endParaRPr lang="en-US" dirty="0"/>
          </a:p>
        </p:txBody>
      </p:sp>
      <p:sp>
        <p:nvSpPr>
          <p:cNvPr id="5" name="Slide Number Placeholder 4"/>
          <p:cNvSpPr>
            <a:spLocks noGrp="1"/>
          </p:cNvSpPr>
          <p:nvPr>
            <p:ph type="sldNum" sz="quarter" idx="11"/>
          </p:nvPr>
        </p:nvSpPr>
        <p:spPr/>
        <p:txBody>
          <a:bodyPr/>
          <a:lstStyle/>
          <a:p>
            <a:fld id="{175E9868-8FFD-4BC4-BC12-D5C185B14EBD}" type="slidenum">
              <a:rPr lang="en-US" smtClean="0"/>
              <a:pPr/>
              <a:t>46</a:t>
            </a:fld>
            <a:endParaRPr lang="en-US" dirty="0"/>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Date Placeholder 3"/>
          <p:cNvSpPr>
            <a:spLocks noGrp="1"/>
          </p:cNvSpPr>
          <p:nvPr>
            <p:ph type="dt" idx="10"/>
          </p:nvPr>
        </p:nvSpPr>
        <p:spPr/>
        <p:txBody>
          <a:bodyPr/>
          <a:lstStyle/>
          <a:p>
            <a:fld id="{9632F2FD-8226-471F-8585-B2040EC360FA}" type="datetime1">
              <a:rPr lang="en-US" smtClean="0"/>
              <a:pPr/>
              <a:t>1/3/2013</a:t>
            </a:fld>
            <a:endParaRPr lang="en-US" dirty="0"/>
          </a:p>
        </p:txBody>
      </p:sp>
      <p:sp>
        <p:nvSpPr>
          <p:cNvPr id="5" name="Slide Number Placeholder 4"/>
          <p:cNvSpPr>
            <a:spLocks noGrp="1"/>
          </p:cNvSpPr>
          <p:nvPr>
            <p:ph type="sldNum" sz="quarter" idx="11"/>
          </p:nvPr>
        </p:nvSpPr>
        <p:spPr/>
        <p:txBody>
          <a:bodyPr/>
          <a:lstStyle/>
          <a:p>
            <a:fld id="{175E9868-8FFD-4BC4-BC12-D5C185B14EBD}" type="slidenum">
              <a:rPr lang="en-US" smtClean="0"/>
              <a:pPr/>
              <a:t>47</a:t>
            </a:fld>
            <a:endParaRPr lang="en-US" dirty="0"/>
          </a:p>
        </p:txBody>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Date Placeholder 3"/>
          <p:cNvSpPr>
            <a:spLocks noGrp="1"/>
          </p:cNvSpPr>
          <p:nvPr>
            <p:ph type="dt" idx="10"/>
          </p:nvPr>
        </p:nvSpPr>
        <p:spPr/>
        <p:txBody>
          <a:bodyPr/>
          <a:lstStyle/>
          <a:p>
            <a:fld id="{D2FDE5D7-9267-4E93-8249-D922A0E86D94}" type="datetime1">
              <a:rPr lang="en-US" smtClean="0"/>
              <a:pPr/>
              <a:t>1/3/2013</a:t>
            </a:fld>
            <a:endParaRPr lang="en-US" dirty="0"/>
          </a:p>
        </p:txBody>
      </p:sp>
      <p:sp>
        <p:nvSpPr>
          <p:cNvPr id="5" name="Slide Number Placeholder 4"/>
          <p:cNvSpPr>
            <a:spLocks noGrp="1"/>
          </p:cNvSpPr>
          <p:nvPr>
            <p:ph type="sldNum" sz="quarter" idx="11"/>
          </p:nvPr>
        </p:nvSpPr>
        <p:spPr/>
        <p:txBody>
          <a:bodyPr/>
          <a:lstStyle/>
          <a:p>
            <a:fld id="{175E9868-8FFD-4BC4-BC12-D5C185B14EBD}" type="slidenum">
              <a:rPr lang="en-US" smtClean="0"/>
              <a:pPr/>
              <a:t>48</a:t>
            </a:fld>
            <a:endParaRPr lang="en-US" dirty="0"/>
          </a:p>
        </p:txBody>
      </p:sp>
    </p:spTree>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Date Placeholder 3"/>
          <p:cNvSpPr>
            <a:spLocks noGrp="1"/>
          </p:cNvSpPr>
          <p:nvPr>
            <p:ph type="dt" idx="10"/>
          </p:nvPr>
        </p:nvSpPr>
        <p:spPr/>
        <p:txBody>
          <a:bodyPr/>
          <a:lstStyle/>
          <a:p>
            <a:fld id="{A40D7CE6-9EE2-43FA-94DC-7D9059E9E671}" type="datetime1">
              <a:rPr lang="en-US" smtClean="0"/>
              <a:pPr/>
              <a:t>1/3/2013</a:t>
            </a:fld>
            <a:endParaRPr lang="en-US" dirty="0"/>
          </a:p>
        </p:txBody>
      </p:sp>
      <p:sp>
        <p:nvSpPr>
          <p:cNvPr id="5" name="Slide Number Placeholder 4"/>
          <p:cNvSpPr>
            <a:spLocks noGrp="1"/>
          </p:cNvSpPr>
          <p:nvPr>
            <p:ph type="sldNum" sz="quarter" idx="11"/>
          </p:nvPr>
        </p:nvSpPr>
        <p:spPr/>
        <p:txBody>
          <a:bodyPr/>
          <a:lstStyle/>
          <a:p>
            <a:fld id="{175E9868-8FFD-4BC4-BC12-D5C185B14EBD}" type="slidenum">
              <a:rPr lang="en-US" smtClean="0"/>
              <a:pPr/>
              <a:t>49</a:t>
            </a:fld>
            <a:endParaRPr lang="en-US" dirty="0"/>
          </a:p>
        </p:txBody>
      </p:sp>
    </p:spTree>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Date Placeholder 3"/>
          <p:cNvSpPr>
            <a:spLocks noGrp="1"/>
          </p:cNvSpPr>
          <p:nvPr>
            <p:ph type="dt" idx="10"/>
          </p:nvPr>
        </p:nvSpPr>
        <p:spPr/>
        <p:txBody>
          <a:bodyPr/>
          <a:lstStyle/>
          <a:p>
            <a:fld id="{9CB394E5-9720-44E7-8B2F-E9520CF901B9}" type="datetime1">
              <a:rPr lang="en-US" smtClean="0"/>
              <a:pPr/>
              <a:t>1/3/2013</a:t>
            </a:fld>
            <a:endParaRPr lang="en-US" dirty="0"/>
          </a:p>
        </p:txBody>
      </p:sp>
      <p:sp>
        <p:nvSpPr>
          <p:cNvPr id="5" name="Slide Number Placeholder 4"/>
          <p:cNvSpPr>
            <a:spLocks noGrp="1"/>
          </p:cNvSpPr>
          <p:nvPr>
            <p:ph type="sldNum" sz="quarter" idx="11"/>
          </p:nvPr>
        </p:nvSpPr>
        <p:spPr/>
        <p:txBody>
          <a:bodyPr/>
          <a:lstStyle/>
          <a:p>
            <a:fld id="{175E9868-8FFD-4BC4-BC12-D5C185B14EBD}" type="slidenum">
              <a:rPr lang="en-US" smtClean="0"/>
              <a:pPr/>
              <a:t>50</a:t>
            </a:fld>
            <a:endParaRPr lang="en-US" dirty="0"/>
          </a:p>
        </p:txBody>
      </p:sp>
    </p:spTree>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Date Placeholder 3"/>
          <p:cNvSpPr>
            <a:spLocks noGrp="1"/>
          </p:cNvSpPr>
          <p:nvPr>
            <p:ph type="dt" idx="10"/>
          </p:nvPr>
        </p:nvSpPr>
        <p:spPr/>
        <p:txBody>
          <a:bodyPr/>
          <a:lstStyle/>
          <a:p>
            <a:fld id="{AE65F945-F242-4C7F-A8EC-944E1BEB5E52}" type="datetime1">
              <a:rPr lang="en-US" smtClean="0"/>
              <a:pPr/>
              <a:t>1/3/2013</a:t>
            </a:fld>
            <a:endParaRPr lang="en-US" dirty="0"/>
          </a:p>
        </p:txBody>
      </p:sp>
      <p:sp>
        <p:nvSpPr>
          <p:cNvPr id="5" name="Slide Number Placeholder 4"/>
          <p:cNvSpPr>
            <a:spLocks noGrp="1"/>
          </p:cNvSpPr>
          <p:nvPr>
            <p:ph type="sldNum" sz="quarter" idx="11"/>
          </p:nvPr>
        </p:nvSpPr>
        <p:spPr/>
        <p:txBody>
          <a:bodyPr/>
          <a:lstStyle/>
          <a:p>
            <a:fld id="{175E9868-8FFD-4BC4-BC12-D5C185B14EBD}" type="slidenum">
              <a:rPr lang="en-US" smtClean="0"/>
              <a:pPr/>
              <a:t>51</a:t>
            </a:fld>
            <a:endParaRPr lang="en-US" dirty="0"/>
          </a:p>
        </p:txBody>
      </p:sp>
    </p:spTree>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Date Placeholder 3"/>
          <p:cNvSpPr>
            <a:spLocks noGrp="1"/>
          </p:cNvSpPr>
          <p:nvPr>
            <p:ph type="dt" idx="10"/>
          </p:nvPr>
        </p:nvSpPr>
        <p:spPr/>
        <p:txBody>
          <a:bodyPr/>
          <a:lstStyle/>
          <a:p>
            <a:fld id="{E1C37EBD-96B5-483F-899B-CBA88DF368A0}" type="datetime1">
              <a:rPr lang="en-US" smtClean="0"/>
              <a:pPr/>
              <a:t>1/3/2013</a:t>
            </a:fld>
            <a:endParaRPr lang="en-US" dirty="0"/>
          </a:p>
        </p:txBody>
      </p:sp>
      <p:sp>
        <p:nvSpPr>
          <p:cNvPr id="5" name="Slide Number Placeholder 4"/>
          <p:cNvSpPr>
            <a:spLocks noGrp="1"/>
          </p:cNvSpPr>
          <p:nvPr>
            <p:ph type="sldNum" sz="quarter" idx="11"/>
          </p:nvPr>
        </p:nvSpPr>
        <p:spPr/>
        <p:txBody>
          <a:bodyPr/>
          <a:lstStyle/>
          <a:p>
            <a:fld id="{175E9868-8FFD-4BC4-BC12-D5C185B14EBD}" type="slidenum">
              <a:rPr lang="en-US" smtClean="0"/>
              <a:pPr/>
              <a:t>52</a:t>
            </a:fld>
            <a:endParaRPr lang="en-US" dirty="0"/>
          </a:p>
        </p:txBody>
      </p:sp>
    </p:spTree>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Date Placeholder 3"/>
          <p:cNvSpPr>
            <a:spLocks noGrp="1"/>
          </p:cNvSpPr>
          <p:nvPr>
            <p:ph type="dt" idx="10"/>
          </p:nvPr>
        </p:nvSpPr>
        <p:spPr/>
        <p:txBody>
          <a:bodyPr/>
          <a:lstStyle/>
          <a:p>
            <a:fld id="{D1D22626-B21D-44FC-A463-245975BFB37C}" type="datetime1">
              <a:rPr lang="en-US" smtClean="0"/>
              <a:pPr/>
              <a:t>1/3/2013</a:t>
            </a:fld>
            <a:endParaRPr lang="en-US" dirty="0"/>
          </a:p>
        </p:txBody>
      </p:sp>
      <p:sp>
        <p:nvSpPr>
          <p:cNvPr id="5" name="Slide Number Placeholder 4"/>
          <p:cNvSpPr>
            <a:spLocks noGrp="1"/>
          </p:cNvSpPr>
          <p:nvPr>
            <p:ph type="sldNum" sz="quarter" idx="11"/>
          </p:nvPr>
        </p:nvSpPr>
        <p:spPr/>
        <p:txBody>
          <a:bodyPr/>
          <a:lstStyle/>
          <a:p>
            <a:fld id="{175E9868-8FFD-4BC4-BC12-D5C185B14EBD}" type="slidenum">
              <a:rPr lang="en-US" smtClean="0"/>
              <a:pPr/>
              <a:t>53</a:t>
            </a:fld>
            <a:endParaRPr lang="en-US" dirty="0"/>
          </a:p>
        </p:txBody>
      </p:sp>
    </p:spTree>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Date Placeholder 3"/>
          <p:cNvSpPr>
            <a:spLocks noGrp="1"/>
          </p:cNvSpPr>
          <p:nvPr>
            <p:ph type="dt" idx="10"/>
          </p:nvPr>
        </p:nvSpPr>
        <p:spPr/>
        <p:txBody>
          <a:bodyPr/>
          <a:lstStyle/>
          <a:p>
            <a:fld id="{24C62641-0ABC-4118-90F4-F12BA1E6377E}" type="datetime1">
              <a:rPr lang="en-US" smtClean="0"/>
              <a:pPr/>
              <a:t>1/3/2013</a:t>
            </a:fld>
            <a:endParaRPr lang="en-US" dirty="0"/>
          </a:p>
        </p:txBody>
      </p:sp>
      <p:sp>
        <p:nvSpPr>
          <p:cNvPr id="5" name="Slide Number Placeholder 4"/>
          <p:cNvSpPr>
            <a:spLocks noGrp="1"/>
          </p:cNvSpPr>
          <p:nvPr>
            <p:ph type="sldNum" sz="quarter" idx="11"/>
          </p:nvPr>
        </p:nvSpPr>
        <p:spPr/>
        <p:txBody>
          <a:bodyPr/>
          <a:lstStyle/>
          <a:p>
            <a:fld id="{175E9868-8FFD-4BC4-BC12-D5C185B14EBD}" type="slidenum">
              <a:rPr lang="en-US" smtClean="0"/>
              <a:pPr/>
              <a:t>54</a:t>
            </a:fld>
            <a:endParaRPr lang="en-US" dirty="0"/>
          </a:p>
        </p:txBody>
      </p:sp>
    </p:spTree>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Date Placeholder 3"/>
          <p:cNvSpPr>
            <a:spLocks noGrp="1"/>
          </p:cNvSpPr>
          <p:nvPr>
            <p:ph type="dt" idx="10"/>
          </p:nvPr>
        </p:nvSpPr>
        <p:spPr/>
        <p:txBody>
          <a:bodyPr/>
          <a:lstStyle/>
          <a:p>
            <a:fld id="{CE931C12-5837-4AE5-B9FA-C1CCB2C619CC}" type="datetime1">
              <a:rPr lang="en-US" smtClean="0"/>
              <a:pPr/>
              <a:t>1/3/2013</a:t>
            </a:fld>
            <a:endParaRPr lang="en-US" dirty="0"/>
          </a:p>
        </p:txBody>
      </p:sp>
      <p:sp>
        <p:nvSpPr>
          <p:cNvPr id="5" name="Slide Number Placeholder 4"/>
          <p:cNvSpPr>
            <a:spLocks noGrp="1"/>
          </p:cNvSpPr>
          <p:nvPr>
            <p:ph type="sldNum" sz="quarter" idx="11"/>
          </p:nvPr>
        </p:nvSpPr>
        <p:spPr/>
        <p:txBody>
          <a:bodyPr/>
          <a:lstStyle/>
          <a:p>
            <a:fld id="{175E9868-8FFD-4BC4-BC12-D5C185B14EBD}" type="slidenum">
              <a:rPr lang="en-US" smtClean="0"/>
              <a:pPr/>
              <a:t>55</a:t>
            </a:fld>
            <a:endParaRPr lang="en-US"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Date Placeholder 3"/>
          <p:cNvSpPr>
            <a:spLocks noGrp="1"/>
          </p:cNvSpPr>
          <p:nvPr>
            <p:ph type="dt" idx="10"/>
          </p:nvPr>
        </p:nvSpPr>
        <p:spPr/>
        <p:txBody>
          <a:bodyPr/>
          <a:lstStyle/>
          <a:p>
            <a:fld id="{632AB122-582E-4585-A525-5C6E04E88937}" type="datetime1">
              <a:rPr lang="en-US" smtClean="0"/>
              <a:pPr/>
              <a:t>1/3/2013</a:t>
            </a:fld>
            <a:endParaRPr lang="en-US" dirty="0"/>
          </a:p>
        </p:txBody>
      </p:sp>
      <p:sp>
        <p:nvSpPr>
          <p:cNvPr id="5" name="Slide Number Placeholder 4"/>
          <p:cNvSpPr>
            <a:spLocks noGrp="1"/>
          </p:cNvSpPr>
          <p:nvPr>
            <p:ph type="sldNum" sz="quarter" idx="11"/>
          </p:nvPr>
        </p:nvSpPr>
        <p:spPr/>
        <p:txBody>
          <a:bodyPr/>
          <a:lstStyle/>
          <a:p>
            <a:fld id="{175E9868-8FFD-4BC4-BC12-D5C185B14EBD}" type="slidenum">
              <a:rPr lang="en-US" smtClean="0"/>
              <a:pPr/>
              <a:t>6</a:t>
            </a:fld>
            <a:endParaRPr lang="en-US" dirty="0"/>
          </a:p>
        </p:txBody>
      </p:sp>
    </p:spTree>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Date Placeholder 3"/>
          <p:cNvSpPr>
            <a:spLocks noGrp="1"/>
          </p:cNvSpPr>
          <p:nvPr>
            <p:ph type="dt" idx="10"/>
          </p:nvPr>
        </p:nvSpPr>
        <p:spPr/>
        <p:txBody>
          <a:bodyPr/>
          <a:lstStyle/>
          <a:p>
            <a:fld id="{9464C5F0-AE09-4563-A2D5-E639F4AC3D5F}" type="datetime1">
              <a:rPr lang="en-US" smtClean="0"/>
              <a:pPr/>
              <a:t>1/3/2013</a:t>
            </a:fld>
            <a:endParaRPr lang="en-US" dirty="0"/>
          </a:p>
        </p:txBody>
      </p:sp>
      <p:sp>
        <p:nvSpPr>
          <p:cNvPr id="5" name="Slide Number Placeholder 4"/>
          <p:cNvSpPr>
            <a:spLocks noGrp="1"/>
          </p:cNvSpPr>
          <p:nvPr>
            <p:ph type="sldNum" sz="quarter" idx="11"/>
          </p:nvPr>
        </p:nvSpPr>
        <p:spPr/>
        <p:txBody>
          <a:bodyPr/>
          <a:lstStyle/>
          <a:p>
            <a:fld id="{175E9868-8FFD-4BC4-BC12-D5C185B14EBD}" type="slidenum">
              <a:rPr lang="en-US" smtClean="0"/>
              <a:pPr/>
              <a:t>56</a:t>
            </a:fld>
            <a:endParaRPr lang="en-US" dirty="0"/>
          </a:p>
        </p:txBody>
      </p:sp>
    </p:spTree>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175E9868-8FFD-4BC4-BC12-D5C185B14EBD}" type="slidenum">
              <a:rPr lang="en-US" smtClean="0"/>
              <a:pPr/>
              <a:t>57</a:t>
            </a:fld>
            <a:endParaRPr lang="en-US" dirty="0"/>
          </a:p>
        </p:txBody>
      </p:sp>
      <p:sp>
        <p:nvSpPr>
          <p:cNvPr id="5" name="Date Placeholder 4"/>
          <p:cNvSpPr>
            <a:spLocks noGrp="1"/>
          </p:cNvSpPr>
          <p:nvPr>
            <p:ph type="dt" idx="11"/>
          </p:nvPr>
        </p:nvSpPr>
        <p:spPr/>
        <p:txBody>
          <a:bodyPr/>
          <a:lstStyle/>
          <a:p>
            <a:fld id="{C5295662-A6FB-4919-BA54-223E51EF61C4}" type="datetime1">
              <a:rPr lang="en-US" smtClean="0"/>
              <a:pPr/>
              <a:t>1/3/2013</a:t>
            </a:fld>
            <a:endParaRPr lang="en-US" dirty="0"/>
          </a:p>
        </p:txBody>
      </p:sp>
    </p:spTree>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Date Placeholder 3"/>
          <p:cNvSpPr>
            <a:spLocks noGrp="1"/>
          </p:cNvSpPr>
          <p:nvPr>
            <p:ph type="dt" idx="10"/>
          </p:nvPr>
        </p:nvSpPr>
        <p:spPr/>
        <p:txBody>
          <a:bodyPr/>
          <a:lstStyle/>
          <a:p>
            <a:fld id="{B8D3F8F5-EE8D-4363-90E8-2458EA8ADCF3}" type="datetime1">
              <a:rPr lang="en-US" smtClean="0"/>
              <a:pPr/>
              <a:t>1/3/2013</a:t>
            </a:fld>
            <a:endParaRPr lang="en-US" dirty="0"/>
          </a:p>
        </p:txBody>
      </p:sp>
      <p:sp>
        <p:nvSpPr>
          <p:cNvPr id="5" name="Slide Number Placeholder 4"/>
          <p:cNvSpPr>
            <a:spLocks noGrp="1"/>
          </p:cNvSpPr>
          <p:nvPr>
            <p:ph type="sldNum" sz="quarter" idx="11"/>
          </p:nvPr>
        </p:nvSpPr>
        <p:spPr/>
        <p:txBody>
          <a:bodyPr/>
          <a:lstStyle/>
          <a:p>
            <a:fld id="{175E9868-8FFD-4BC4-BC12-D5C185B14EBD}" type="slidenum">
              <a:rPr lang="en-US" smtClean="0"/>
              <a:pPr/>
              <a:t>58</a:t>
            </a:fld>
            <a:endParaRPr lang="en-US" dirty="0"/>
          </a:p>
        </p:txBody>
      </p:sp>
    </p:spTree>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Date Placeholder 3"/>
          <p:cNvSpPr>
            <a:spLocks noGrp="1"/>
          </p:cNvSpPr>
          <p:nvPr>
            <p:ph type="dt" idx="10"/>
          </p:nvPr>
        </p:nvSpPr>
        <p:spPr/>
        <p:txBody>
          <a:bodyPr/>
          <a:lstStyle/>
          <a:p>
            <a:fld id="{20EE2166-88DD-40D8-86F7-AD34E103BA29}" type="datetime1">
              <a:rPr lang="en-US" smtClean="0"/>
              <a:pPr/>
              <a:t>1/3/2013</a:t>
            </a:fld>
            <a:endParaRPr lang="en-US" dirty="0"/>
          </a:p>
        </p:txBody>
      </p:sp>
      <p:sp>
        <p:nvSpPr>
          <p:cNvPr id="5" name="Slide Number Placeholder 4"/>
          <p:cNvSpPr>
            <a:spLocks noGrp="1"/>
          </p:cNvSpPr>
          <p:nvPr>
            <p:ph type="sldNum" sz="quarter" idx="11"/>
          </p:nvPr>
        </p:nvSpPr>
        <p:spPr/>
        <p:txBody>
          <a:bodyPr/>
          <a:lstStyle/>
          <a:p>
            <a:fld id="{175E9868-8FFD-4BC4-BC12-D5C185B14EBD}" type="slidenum">
              <a:rPr lang="en-US" smtClean="0"/>
              <a:pPr/>
              <a:t>59</a:t>
            </a:fld>
            <a:endParaRPr lang="en-US" dirty="0"/>
          </a:p>
        </p:txBody>
      </p:sp>
    </p:spTree>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Date Placeholder 3"/>
          <p:cNvSpPr>
            <a:spLocks noGrp="1"/>
          </p:cNvSpPr>
          <p:nvPr>
            <p:ph type="dt" idx="10"/>
          </p:nvPr>
        </p:nvSpPr>
        <p:spPr/>
        <p:txBody>
          <a:bodyPr/>
          <a:lstStyle/>
          <a:p>
            <a:fld id="{0A44E772-F6E9-4EA3-B58F-FDF78A3FF45F}" type="datetime1">
              <a:rPr lang="en-US" smtClean="0"/>
              <a:pPr/>
              <a:t>1/3/2013</a:t>
            </a:fld>
            <a:endParaRPr lang="en-US" dirty="0"/>
          </a:p>
        </p:txBody>
      </p:sp>
      <p:sp>
        <p:nvSpPr>
          <p:cNvPr id="5" name="Slide Number Placeholder 4"/>
          <p:cNvSpPr>
            <a:spLocks noGrp="1"/>
          </p:cNvSpPr>
          <p:nvPr>
            <p:ph type="sldNum" sz="quarter" idx="11"/>
          </p:nvPr>
        </p:nvSpPr>
        <p:spPr/>
        <p:txBody>
          <a:bodyPr/>
          <a:lstStyle/>
          <a:p>
            <a:fld id="{175E9868-8FFD-4BC4-BC12-D5C185B14EBD}" type="slidenum">
              <a:rPr lang="en-US" smtClean="0"/>
              <a:pPr/>
              <a:t>60</a:t>
            </a:fld>
            <a:endParaRPr lang="en-US" dirty="0"/>
          </a:p>
        </p:txBody>
      </p:sp>
    </p:spTree>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Date Placeholder 3"/>
          <p:cNvSpPr>
            <a:spLocks noGrp="1"/>
          </p:cNvSpPr>
          <p:nvPr>
            <p:ph type="dt" idx="10"/>
          </p:nvPr>
        </p:nvSpPr>
        <p:spPr/>
        <p:txBody>
          <a:bodyPr/>
          <a:lstStyle/>
          <a:p>
            <a:fld id="{74F65612-D358-4599-8CFC-6FE11262F9F3}" type="datetime1">
              <a:rPr lang="en-US" smtClean="0"/>
              <a:pPr/>
              <a:t>1/3/2013</a:t>
            </a:fld>
            <a:endParaRPr lang="en-US" dirty="0"/>
          </a:p>
        </p:txBody>
      </p:sp>
      <p:sp>
        <p:nvSpPr>
          <p:cNvPr id="5" name="Slide Number Placeholder 4"/>
          <p:cNvSpPr>
            <a:spLocks noGrp="1"/>
          </p:cNvSpPr>
          <p:nvPr>
            <p:ph type="sldNum" sz="quarter" idx="11"/>
          </p:nvPr>
        </p:nvSpPr>
        <p:spPr/>
        <p:txBody>
          <a:bodyPr/>
          <a:lstStyle/>
          <a:p>
            <a:fld id="{175E9868-8FFD-4BC4-BC12-D5C185B14EBD}" type="slidenum">
              <a:rPr lang="en-US" smtClean="0"/>
              <a:pPr/>
              <a:t>61</a:t>
            </a:fld>
            <a:endParaRPr lang="en-US" dirty="0"/>
          </a:p>
        </p:txBody>
      </p:sp>
    </p:spTree>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Date Placeholder 3"/>
          <p:cNvSpPr>
            <a:spLocks noGrp="1"/>
          </p:cNvSpPr>
          <p:nvPr>
            <p:ph type="dt" idx="10"/>
          </p:nvPr>
        </p:nvSpPr>
        <p:spPr/>
        <p:txBody>
          <a:bodyPr/>
          <a:lstStyle/>
          <a:p>
            <a:fld id="{3ED07CFB-B44B-454D-94B7-A728BA92B9BE}" type="datetime1">
              <a:rPr lang="en-US" smtClean="0"/>
              <a:pPr/>
              <a:t>1/3/2013</a:t>
            </a:fld>
            <a:endParaRPr lang="en-US" dirty="0"/>
          </a:p>
        </p:txBody>
      </p:sp>
      <p:sp>
        <p:nvSpPr>
          <p:cNvPr id="5" name="Slide Number Placeholder 4"/>
          <p:cNvSpPr>
            <a:spLocks noGrp="1"/>
          </p:cNvSpPr>
          <p:nvPr>
            <p:ph type="sldNum" sz="quarter" idx="11"/>
          </p:nvPr>
        </p:nvSpPr>
        <p:spPr/>
        <p:txBody>
          <a:bodyPr/>
          <a:lstStyle/>
          <a:p>
            <a:fld id="{175E9868-8FFD-4BC4-BC12-D5C185B14EBD}" type="slidenum">
              <a:rPr lang="en-US" smtClean="0"/>
              <a:pPr/>
              <a:t>62</a:t>
            </a:fld>
            <a:endParaRPr lang="en-US" dirty="0"/>
          </a:p>
        </p:txBody>
      </p:sp>
    </p:spTree>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Date Placeholder 3"/>
          <p:cNvSpPr>
            <a:spLocks noGrp="1"/>
          </p:cNvSpPr>
          <p:nvPr>
            <p:ph type="dt" idx="10"/>
          </p:nvPr>
        </p:nvSpPr>
        <p:spPr/>
        <p:txBody>
          <a:bodyPr/>
          <a:lstStyle/>
          <a:p>
            <a:fld id="{E97A5A19-CC44-4D92-AAA8-9C0A7B9DDA45}" type="datetime1">
              <a:rPr lang="en-US" smtClean="0"/>
              <a:pPr/>
              <a:t>1/3/2013</a:t>
            </a:fld>
            <a:endParaRPr lang="en-US" dirty="0"/>
          </a:p>
        </p:txBody>
      </p:sp>
      <p:sp>
        <p:nvSpPr>
          <p:cNvPr id="5" name="Slide Number Placeholder 4"/>
          <p:cNvSpPr>
            <a:spLocks noGrp="1"/>
          </p:cNvSpPr>
          <p:nvPr>
            <p:ph type="sldNum" sz="quarter" idx="11"/>
          </p:nvPr>
        </p:nvSpPr>
        <p:spPr/>
        <p:txBody>
          <a:bodyPr/>
          <a:lstStyle/>
          <a:p>
            <a:fld id="{175E9868-8FFD-4BC4-BC12-D5C185B14EBD}" type="slidenum">
              <a:rPr lang="en-US" smtClean="0"/>
              <a:pPr/>
              <a:t>63</a:t>
            </a:fld>
            <a:endParaRPr lang="en-US" dirty="0"/>
          </a:p>
        </p:txBody>
      </p:sp>
    </p:spTree>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Date Placeholder 3"/>
          <p:cNvSpPr>
            <a:spLocks noGrp="1"/>
          </p:cNvSpPr>
          <p:nvPr>
            <p:ph type="dt" idx="10"/>
          </p:nvPr>
        </p:nvSpPr>
        <p:spPr/>
        <p:txBody>
          <a:bodyPr/>
          <a:lstStyle/>
          <a:p>
            <a:fld id="{8725FA1A-B9B5-4F20-9B1A-2809AEF64F5E}" type="datetime1">
              <a:rPr lang="en-US" smtClean="0"/>
              <a:pPr/>
              <a:t>1/3/2013</a:t>
            </a:fld>
            <a:endParaRPr lang="en-US" dirty="0"/>
          </a:p>
        </p:txBody>
      </p:sp>
      <p:sp>
        <p:nvSpPr>
          <p:cNvPr id="5" name="Slide Number Placeholder 4"/>
          <p:cNvSpPr>
            <a:spLocks noGrp="1"/>
          </p:cNvSpPr>
          <p:nvPr>
            <p:ph type="sldNum" sz="quarter" idx="11"/>
          </p:nvPr>
        </p:nvSpPr>
        <p:spPr/>
        <p:txBody>
          <a:bodyPr/>
          <a:lstStyle/>
          <a:p>
            <a:fld id="{175E9868-8FFD-4BC4-BC12-D5C185B14EBD}" type="slidenum">
              <a:rPr lang="en-US" smtClean="0"/>
              <a:pPr/>
              <a:t>64</a:t>
            </a:fld>
            <a:endParaRPr lang="en-US" dirty="0"/>
          </a:p>
        </p:txBody>
      </p:sp>
    </p:spTree>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Date Placeholder 3"/>
          <p:cNvSpPr>
            <a:spLocks noGrp="1"/>
          </p:cNvSpPr>
          <p:nvPr>
            <p:ph type="dt" idx="10"/>
          </p:nvPr>
        </p:nvSpPr>
        <p:spPr/>
        <p:txBody>
          <a:bodyPr/>
          <a:lstStyle/>
          <a:p>
            <a:fld id="{F8D35EC1-933A-4244-B3EF-F37C09520969}" type="datetime1">
              <a:rPr lang="en-US" smtClean="0"/>
              <a:pPr/>
              <a:t>1/3/2013</a:t>
            </a:fld>
            <a:endParaRPr lang="en-US" dirty="0"/>
          </a:p>
        </p:txBody>
      </p:sp>
      <p:sp>
        <p:nvSpPr>
          <p:cNvPr id="5" name="Slide Number Placeholder 4"/>
          <p:cNvSpPr>
            <a:spLocks noGrp="1"/>
          </p:cNvSpPr>
          <p:nvPr>
            <p:ph type="sldNum" sz="quarter" idx="11"/>
          </p:nvPr>
        </p:nvSpPr>
        <p:spPr/>
        <p:txBody>
          <a:bodyPr/>
          <a:lstStyle/>
          <a:p>
            <a:fld id="{175E9868-8FFD-4BC4-BC12-D5C185B14EBD}" type="slidenum">
              <a:rPr lang="en-US" smtClean="0"/>
              <a:pPr/>
              <a:t>65</a:t>
            </a:fld>
            <a:endParaRPr lang="en-US"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smtClean="0"/>
          </a:p>
          <a:p>
            <a:endParaRPr lang="en-US" dirty="0"/>
          </a:p>
        </p:txBody>
      </p:sp>
      <p:sp>
        <p:nvSpPr>
          <p:cNvPr id="4" name="Slide Number Placeholder 3"/>
          <p:cNvSpPr>
            <a:spLocks noGrp="1"/>
          </p:cNvSpPr>
          <p:nvPr>
            <p:ph type="sldNum" sz="quarter" idx="10"/>
          </p:nvPr>
        </p:nvSpPr>
        <p:spPr/>
        <p:txBody>
          <a:bodyPr/>
          <a:lstStyle/>
          <a:p>
            <a:fld id="{175E9868-8FFD-4BC4-BC12-D5C185B14EBD}" type="slidenum">
              <a:rPr lang="en-US" smtClean="0"/>
              <a:pPr/>
              <a:t>8</a:t>
            </a:fld>
            <a:endParaRPr lang="en-US" dirty="0"/>
          </a:p>
        </p:txBody>
      </p:sp>
      <p:sp>
        <p:nvSpPr>
          <p:cNvPr id="5" name="Date Placeholder 4"/>
          <p:cNvSpPr>
            <a:spLocks noGrp="1"/>
          </p:cNvSpPr>
          <p:nvPr>
            <p:ph type="dt" idx="11"/>
          </p:nvPr>
        </p:nvSpPr>
        <p:spPr/>
        <p:txBody>
          <a:bodyPr/>
          <a:lstStyle/>
          <a:p>
            <a:fld id="{A0805185-EE42-46FA-AFA3-A173160A2DB7}" type="datetime1">
              <a:rPr lang="en-US" smtClean="0"/>
              <a:pPr/>
              <a:t>1/3/2013</a:t>
            </a:fld>
            <a:endParaRPr lang="en-US" dirty="0"/>
          </a:p>
        </p:txBody>
      </p:sp>
    </p:spTree>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Date Placeholder 3"/>
          <p:cNvSpPr>
            <a:spLocks noGrp="1"/>
          </p:cNvSpPr>
          <p:nvPr>
            <p:ph type="dt" idx="10"/>
          </p:nvPr>
        </p:nvSpPr>
        <p:spPr/>
        <p:txBody>
          <a:bodyPr/>
          <a:lstStyle/>
          <a:p>
            <a:fld id="{2E5BD510-25C3-4023-BEA5-8A02774E6233}" type="datetime1">
              <a:rPr lang="en-US" smtClean="0"/>
              <a:pPr/>
              <a:t>1/3/2013</a:t>
            </a:fld>
            <a:endParaRPr lang="en-US" dirty="0"/>
          </a:p>
        </p:txBody>
      </p:sp>
      <p:sp>
        <p:nvSpPr>
          <p:cNvPr id="5" name="Slide Number Placeholder 4"/>
          <p:cNvSpPr>
            <a:spLocks noGrp="1"/>
          </p:cNvSpPr>
          <p:nvPr>
            <p:ph type="sldNum" sz="quarter" idx="11"/>
          </p:nvPr>
        </p:nvSpPr>
        <p:spPr/>
        <p:txBody>
          <a:bodyPr/>
          <a:lstStyle/>
          <a:p>
            <a:fld id="{175E9868-8FFD-4BC4-BC12-D5C185B14EBD}" type="slidenum">
              <a:rPr lang="en-US" smtClean="0"/>
              <a:pPr/>
              <a:t>66</a:t>
            </a:fld>
            <a:endParaRPr lang="en-US" dirty="0"/>
          </a:p>
        </p:txBody>
      </p:sp>
    </p:spTree>
  </p:cSld>
  <p:clrMapOvr>
    <a:masterClrMapping/>
  </p:clrMapOvr>
</p:notes>
</file>

<file path=ppt/notesSlides/notesSlide6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Date Placeholder 3"/>
          <p:cNvSpPr>
            <a:spLocks noGrp="1"/>
          </p:cNvSpPr>
          <p:nvPr>
            <p:ph type="dt" idx="10"/>
          </p:nvPr>
        </p:nvSpPr>
        <p:spPr/>
        <p:txBody>
          <a:bodyPr/>
          <a:lstStyle/>
          <a:p>
            <a:fld id="{A59D9FC3-FD28-45AD-B4B2-66A9422FC7FD}" type="datetime1">
              <a:rPr lang="en-US" smtClean="0"/>
              <a:pPr/>
              <a:t>1/3/2013</a:t>
            </a:fld>
            <a:endParaRPr lang="en-US" dirty="0"/>
          </a:p>
        </p:txBody>
      </p:sp>
      <p:sp>
        <p:nvSpPr>
          <p:cNvPr id="5" name="Slide Number Placeholder 4"/>
          <p:cNvSpPr>
            <a:spLocks noGrp="1"/>
          </p:cNvSpPr>
          <p:nvPr>
            <p:ph type="sldNum" sz="quarter" idx="11"/>
          </p:nvPr>
        </p:nvSpPr>
        <p:spPr/>
        <p:txBody>
          <a:bodyPr/>
          <a:lstStyle/>
          <a:p>
            <a:fld id="{175E9868-8FFD-4BC4-BC12-D5C185B14EBD}" type="slidenum">
              <a:rPr lang="en-US" smtClean="0"/>
              <a:pPr/>
              <a:t>67</a:t>
            </a:fld>
            <a:endParaRPr lang="en-US" dirty="0"/>
          </a:p>
        </p:txBody>
      </p:sp>
    </p:spTree>
  </p:cSld>
  <p:clrMapOvr>
    <a:masterClrMapping/>
  </p:clrMapOvr>
</p:notes>
</file>

<file path=ppt/notesSlides/notesSlide6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Date Placeholder 3"/>
          <p:cNvSpPr>
            <a:spLocks noGrp="1"/>
          </p:cNvSpPr>
          <p:nvPr>
            <p:ph type="dt" idx="10"/>
          </p:nvPr>
        </p:nvSpPr>
        <p:spPr/>
        <p:txBody>
          <a:bodyPr/>
          <a:lstStyle/>
          <a:p>
            <a:fld id="{53E77ED9-43CE-438A-9AAC-3AB1689CE134}" type="datetime1">
              <a:rPr lang="en-US" smtClean="0"/>
              <a:pPr/>
              <a:t>1/3/2013</a:t>
            </a:fld>
            <a:endParaRPr lang="en-US" dirty="0"/>
          </a:p>
        </p:txBody>
      </p:sp>
      <p:sp>
        <p:nvSpPr>
          <p:cNvPr id="5" name="Slide Number Placeholder 4"/>
          <p:cNvSpPr>
            <a:spLocks noGrp="1"/>
          </p:cNvSpPr>
          <p:nvPr>
            <p:ph type="sldNum" sz="quarter" idx="11"/>
          </p:nvPr>
        </p:nvSpPr>
        <p:spPr/>
        <p:txBody>
          <a:bodyPr/>
          <a:lstStyle/>
          <a:p>
            <a:fld id="{175E9868-8FFD-4BC4-BC12-D5C185B14EBD}" type="slidenum">
              <a:rPr lang="en-US" smtClean="0"/>
              <a:pPr/>
              <a:t>68</a:t>
            </a:fld>
            <a:endParaRPr lang="en-US" dirty="0"/>
          </a:p>
        </p:txBody>
      </p:sp>
    </p:spTree>
  </p:cSld>
  <p:clrMapOvr>
    <a:masterClrMapping/>
  </p:clrMapOvr>
</p:notes>
</file>

<file path=ppt/notesSlides/notesSlide6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Date Placeholder 3"/>
          <p:cNvSpPr>
            <a:spLocks noGrp="1"/>
          </p:cNvSpPr>
          <p:nvPr>
            <p:ph type="dt" idx="10"/>
          </p:nvPr>
        </p:nvSpPr>
        <p:spPr/>
        <p:txBody>
          <a:bodyPr/>
          <a:lstStyle/>
          <a:p>
            <a:fld id="{FC960699-FBA2-4464-AF95-ECF6B1A6E585}" type="datetime1">
              <a:rPr lang="en-US" smtClean="0"/>
              <a:pPr/>
              <a:t>1/3/2013</a:t>
            </a:fld>
            <a:endParaRPr lang="en-US" dirty="0"/>
          </a:p>
        </p:txBody>
      </p:sp>
      <p:sp>
        <p:nvSpPr>
          <p:cNvPr id="5" name="Slide Number Placeholder 4"/>
          <p:cNvSpPr>
            <a:spLocks noGrp="1"/>
          </p:cNvSpPr>
          <p:nvPr>
            <p:ph type="sldNum" sz="quarter" idx="11"/>
          </p:nvPr>
        </p:nvSpPr>
        <p:spPr/>
        <p:txBody>
          <a:bodyPr/>
          <a:lstStyle/>
          <a:p>
            <a:fld id="{175E9868-8FFD-4BC4-BC12-D5C185B14EBD}" type="slidenum">
              <a:rPr lang="en-US" smtClean="0"/>
              <a:pPr/>
              <a:t>69</a:t>
            </a:fld>
            <a:endParaRPr lang="en-US" dirty="0"/>
          </a:p>
        </p:txBody>
      </p:sp>
    </p:spTree>
  </p:cSld>
  <p:clrMapOvr>
    <a:masterClrMapping/>
  </p:clrMapOvr>
</p:notes>
</file>

<file path=ppt/notesSlides/notesSlide6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Date Placeholder 3"/>
          <p:cNvSpPr>
            <a:spLocks noGrp="1"/>
          </p:cNvSpPr>
          <p:nvPr>
            <p:ph type="dt" idx="10"/>
          </p:nvPr>
        </p:nvSpPr>
        <p:spPr/>
        <p:txBody>
          <a:bodyPr/>
          <a:lstStyle/>
          <a:p>
            <a:fld id="{6FD62864-3D0C-448F-AF7D-FDD6A06CCA9A}" type="datetime1">
              <a:rPr lang="en-US" smtClean="0"/>
              <a:pPr/>
              <a:t>1/3/2013</a:t>
            </a:fld>
            <a:endParaRPr lang="en-US" dirty="0"/>
          </a:p>
        </p:txBody>
      </p:sp>
      <p:sp>
        <p:nvSpPr>
          <p:cNvPr id="5" name="Slide Number Placeholder 4"/>
          <p:cNvSpPr>
            <a:spLocks noGrp="1"/>
          </p:cNvSpPr>
          <p:nvPr>
            <p:ph type="sldNum" sz="quarter" idx="11"/>
          </p:nvPr>
        </p:nvSpPr>
        <p:spPr/>
        <p:txBody>
          <a:bodyPr/>
          <a:lstStyle/>
          <a:p>
            <a:fld id="{175E9868-8FFD-4BC4-BC12-D5C185B14EBD}" type="slidenum">
              <a:rPr lang="en-US" smtClean="0"/>
              <a:pPr/>
              <a:t>70</a:t>
            </a:fld>
            <a:endParaRPr lang="en-US" dirty="0"/>
          </a:p>
        </p:txBody>
      </p:sp>
    </p:spTree>
  </p:cSld>
  <p:clrMapOvr>
    <a:masterClrMapping/>
  </p:clrMapOvr>
</p:notes>
</file>

<file path=ppt/notesSlides/notesSlide6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Date Placeholder 3"/>
          <p:cNvSpPr>
            <a:spLocks noGrp="1"/>
          </p:cNvSpPr>
          <p:nvPr>
            <p:ph type="dt" idx="10"/>
          </p:nvPr>
        </p:nvSpPr>
        <p:spPr/>
        <p:txBody>
          <a:bodyPr/>
          <a:lstStyle/>
          <a:p>
            <a:fld id="{51B1517E-8F4B-45E9-9B35-11E646F2824E}" type="datetime1">
              <a:rPr lang="en-US" smtClean="0"/>
              <a:pPr/>
              <a:t>1/3/2013</a:t>
            </a:fld>
            <a:endParaRPr lang="en-US" dirty="0"/>
          </a:p>
        </p:txBody>
      </p:sp>
      <p:sp>
        <p:nvSpPr>
          <p:cNvPr id="5" name="Slide Number Placeholder 4"/>
          <p:cNvSpPr>
            <a:spLocks noGrp="1"/>
          </p:cNvSpPr>
          <p:nvPr>
            <p:ph type="sldNum" sz="quarter" idx="11"/>
          </p:nvPr>
        </p:nvSpPr>
        <p:spPr/>
        <p:txBody>
          <a:bodyPr/>
          <a:lstStyle/>
          <a:p>
            <a:fld id="{175E9868-8FFD-4BC4-BC12-D5C185B14EBD}" type="slidenum">
              <a:rPr lang="en-US" smtClean="0"/>
              <a:pPr/>
              <a:t>71</a:t>
            </a:fld>
            <a:endParaRPr lang="en-US" dirty="0"/>
          </a:p>
        </p:txBody>
      </p:sp>
    </p:spTree>
  </p:cSld>
  <p:clrMapOvr>
    <a:masterClrMapping/>
  </p:clrMapOvr>
</p:notes>
</file>

<file path=ppt/notesSlides/notesSlide6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Date Placeholder 3"/>
          <p:cNvSpPr>
            <a:spLocks noGrp="1"/>
          </p:cNvSpPr>
          <p:nvPr>
            <p:ph type="dt" idx="10"/>
          </p:nvPr>
        </p:nvSpPr>
        <p:spPr/>
        <p:txBody>
          <a:bodyPr/>
          <a:lstStyle/>
          <a:p>
            <a:fld id="{14BD49E8-05BA-4266-947C-F3CE0E7DA43A}" type="datetime1">
              <a:rPr lang="en-US" smtClean="0"/>
              <a:pPr/>
              <a:t>1/3/2013</a:t>
            </a:fld>
            <a:endParaRPr lang="en-US" dirty="0"/>
          </a:p>
        </p:txBody>
      </p:sp>
      <p:sp>
        <p:nvSpPr>
          <p:cNvPr id="5" name="Slide Number Placeholder 4"/>
          <p:cNvSpPr>
            <a:spLocks noGrp="1"/>
          </p:cNvSpPr>
          <p:nvPr>
            <p:ph type="sldNum" sz="quarter" idx="11"/>
          </p:nvPr>
        </p:nvSpPr>
        <p:spPr/>
        <p:txBody>
          <a:bodyPr/>
          <a:lstStyle/>
          <a:p>
            <a:fld id="{175E9868-8FFD-4BC4-BC12-D5C185B14EBD}" type="slidenum">
              <a:rPr lang="en-US" smtClean="0"/>
              <a:pPr/>
              <a:t>72</a:t>
            </a:fld>
            <a:endParaRPr lang="en-US" dirty="0"/>
          </a:p>
        </p:txBody>
      </p:sp>
    </p:spTree>
  </p:cSld>
  <p:clrMapOvr>
    <a:masterClrMapping/>
  </p:clrMapOvr>
</p:notes>
</file>

<file path=ppt/notesSlides/notesSlide6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Date Placeholder 3"/>
          <p:cNvSpPr>
            <a:spLocks noGrp="1"/>
          </p:cNvSpPr>
          <p:nvPr>
            <p:ph type="dt" idx="10"/>
          </p:nvPr>
        </p:nvSpPr>
        <p:spPr/>
        <p:txBody>
          <a:bodyPr/>
          <a:lstStyle/>
          <a:p>
            <a:fld id="{F2AA3E37-A495-4B6C-9DEF-15C047F799AA}" type="datetime1">
              <a:rPr lang="en-US" smtClean="0"/>
              <a:pPr/>
              <a:t>1/3/2013</a:t>
            </a:fld>
            <a:endParaRPr lang="en-US" dirty="0"/>
          </a:p>
        </p:txBody>
      </p:sp>
      <p:sp>
        <p:nvSpPr>
          <p:cNvPr id="5" name="Slide Number Placeholder 4"/>
          <p:cNvSpPr>
            <a:spLocks noGrp="1"/>
          </p:cNvSpPr>
          <p:nvPr>
            <p:ph type="sldNum" sz="quarter" idx="11"/>
          </p:nvPr>
        </p:nvSpPr>
        <p:spPr/>
        <p:txBody>
          <a:bodyPr/>
          <a:lstStyle/>
          <a:p>
            <a:fld id="{175E9868-8FFD-4BC4-BC12-D5C185B14EBD}" type="slidenum">
              <a:rPr lang="en-US" smtClean="0"/>
              <a:pPr/>
              <a:t>73</a:t>
            </a:fld>
            <a:endParaRPr lang="en-US"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175E9868-8FFD-4BC4-BC12-D5C185B14EBD}" type="slidenum">
              <a:rPr lang="en-US" smtClean="0"/>
              <a:pPr/>
              <a:t>10</a:t>
            </a:fld>
            <a:endParaRPr lang="en-US" dirty="0"/>
          </a:p>
        </p:txBody>
      </p:sp>
      <p:sp>
        <p:nvSpPr>
          <p:cNvPr id="5" name="Date Placeholder 4"/>
          <p:cNvSpPr>
            <a:spLocks noGrp="1"/>
          </p:cNvSpPr>
          <p:nvPr>
            <p:ph type="dt" idx="11"/>
          </p:nvPr>
        </p:nvSpPr>
        <p:spPr/>
        <p:txBody>
          <a:bodyPr/>
          <a:lstStyle/>
          <a:p>
            <a:fld id="{DFACF2AF-AF32-4D58-BFB6-BA02B84B1CFC}" type="datetime1">
              <a:rPr lang="en-US" smtClean="0"/>
              <a:pPr/>
              <a:t>1/3/2013</a:t>
            </a:fld>
            <a:endParaRPr lang="en-US"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175E9868-8FFD-4BC4-BC12-D5C185B14EBD}" type="slidenum">
              <a:rPr lang="en-US" smtClean="0"/>
              <a:pPr/>
              <a:t>12</a:t>
            </a:fld>
            <a:endParaRPr lang="en-US" dirty="0"/>
          </a:p>
        </p:txBody>
      </p:sp>
      <p:sp>
        <p:nvSpPr>
          <p:cNvPr id="5" name="Date Placeholder 4"/>
          <p:cNvSpPr>
            <a:spLocks noGrp="1"/>
          </p:cNvSpPr>
          <p:nvPr>
            <p:ph type="dt" idx="11"/>
          </p:nvPr>
        </p:nvSpPr>
        <p:spPr/>
        <p:txBody>
          <a:bodyPr/>
          <a:lstStyle/>
          <a:p>
            <a:fld id="{64E1C2CD-EF2C-480F-B28F-C8782E1C9FCD}" type="datetime1">
              <a:rPr lang="en-US" smtClean="0"/>
              <a:pPr/>
              <a:t>1/3/2013</a:t>
            </a:fld>
            <a:endParaRPr lang="en-US" dirty="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175E9868-8FFD-4BC4-BC12-D5C185B14EBD}" type="slidenum">
              <a:rPr lang="en-US" smtClean="0"/>
              <a:pPr/>
              <a:t>13</a:t>
            </a:fld>
            <a:endParaRPr lang="en-US" dirty="0"/>
          </a:p>
        </p:txBody>
      </p:sp>
      <p:sp>
        <p:nvSpPr>
          <p:cNvPr id="5" name="Date Placeholder 4"/>
          <p:cNvSpPr>
            <a:spLocks noGrp="1"/>
          </p:cNvSpPr>
          <p:nvPr>
            <p:ph type="dt" idx="11"/>
          </p:nvPr>
        </p:nvSpPr>
        <p:spPr/>
        <p:txBody>
          <a:bodyPr/>
          <a:lstStyle/>
          <a:p>
            <a:fld id="{1BB54793-7419-4BD5-ACC9-B1A8E46DF002}" type="datetime1">
              <a:rPr lang="en-US" smtClean="0"/>
              <a:pPr/>
              <a:t>1/3/2013</a:t>
            </a:fld>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4A2A6C91-B5F4-40EF-BB17-F685E0F8ED70}" type="datetime1">
              <a:rPr lang="en-US" smtClean="0"/>
              <a:pPr/>
              <a:t>1/3/2013</a:t>
            </a:fld>
            <a:endParaRPr lang="en-US" dirty="0"/>
          </a:p>
        </p:txBody>
      </p:sp>
      <p:sp>
        <p:nvSpPr>
          <p:cNvPr id="19" name="Footer Placeholder 18"/>
          <p:cNvSpPr>
            <a:spLocks noGrp="1"/>
          </p:cNvSpPr>
          <p:nvPr>
            <p:ph type="ftr" sz="quarter" idx="11"/>
          </p:nvPr>
        </p:nvSpPr>
        <p:spPr/>
        <p:txBody>
          <a:bodyPr/>
          <a:lstStyle/>
          <a:p>
            <a:endParaRPr lang="en-US" dirty="0"/>
          </a:p>
        </p:txBody>
      </p:sp>
      <p:sp>
        <p:nvSpPr>
          <p:cNvPr id="27" name="Slide Number Placeholder 26"/>
          <p:cNvSpPr>
            <a:spLocks noGrp="1"/>
          </p:cNvSpPr>
          <p:nvPr>
            <p:ph type="sldNum" sz="quarter" idx="12"/>
          </p:nvPr>
        </p:nvSpPr>
        <p:spPr/>
        <p:txBody>
          <a:bodyPr/>
          <a:lstStyle/>
          <a:p>
            <a:fld id="{10A90688-F7EE-45B3-B4FF-F920DEFBB892}" type="slidenum">
              <a:rPr lang="en-US" smtClean="0"/>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797AFADC-5FBA-4BE6-8B05-C22E77090A9B}" type="datetime1">
              <a:rPr lang="en-US" smtClean="0"/>
              <a:pPr/>
              <a:t>1/3/2013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0A90688-F7EE-45B3-B4FF-F920DEFBB892}"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49BF09C-7A90-4B0C-BA71-727BB395D46F}" type="datetime1">
              <a:rPr lang="en-US" smtClean="0"/>
              <a:pPr/>
              <a:t>1/3/2013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0A90688-F7EE-45B3-B4FF-F920DEFBB892}"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FD14888C-0A9C-4064-8780-FB100A0B9580}" type="datetime1">
              <a:rPr lang="en-US" smtClean="0"/>
              <a:pPr/>
              <a:t>1/3/2013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0A90688-F7EE-45B3-B4FF-F920DEFBB892}"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74441CF1-BF1D-4CD2-B582-269790533845}" type="datetime1">
              <a:rPr lang="en-US" smtClean="0"/>
              <a:pPr/>
              <a:t>1/3/2013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0A90688-F7EE-45B3-B4FF-F920DEFBB892}" type="slidenum">
              <a:rPr lang="en-US" smtClean="0"/>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F504E2E8-0827-49CA-A286-9869FE52EC90}" type="datetime1">
              <a:rPr lang="en-US" smtClean="0"/>
              <a:pPr/>
              <a:t>1/3/2013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10A90688-F7EE-45B3-B4FF-F920DEFBB892}"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8AB19440-E340-493B-A260-C7114CCFC779}" type="datetime1">
              <a:rPr lang="en-US" smtClean="0"/>
              <a:pPr/>
              <a:t>1/3/2013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10A90688-F7EE-45B3-B4FF-F920DEFBB892}"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4DC45709-0A47-4BBA-9C38-60A15257CA6C}" type="datetime1">
              <a:rPr lang="en-US" smtClean="0"/>
              <a:pPr/>
              <a:t>1/3/2013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10A90688-F7EE-45B3-B4FF-F920DEFBB892}"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BFA58CD-E8B2-49D2-B118-FDE05BF0BADE}" type="datetime1">
              <a:rPr lang="en-US" smtClean="0"/>
              <a:pPr/>
              <a:t>1/3/2013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10A90688-F7EE-45B3-B4FF-F920DEFBB892}"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8CC5D2E0-0589-4CFA-93B0-9481459E99A4}" type="datetime1">
              <a:rPr lang="en-US" smtClean="0"/>
              <a:pPr/>
              <a:t>1/3/2013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10A90688-F7EE-45B3-B4FF-F920DEFBB892}"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dirty="0"/>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dirty="0"/>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C4A5726B-8F51-4147-B930-D6835CEF6B47}" type="datetime1">
              <a:rPr lang="en-US" smtClean="0"/>
              <a:pPr/>
              <a:t>1/3/2013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8077200" y="6356350"/>
            <a:ext cx="609600" cy="365125"/>
          </a:xfrm>
        </p:spPr>
        <p:txBody>
          <a:bodyPr/>
          <a:lstStyle/>
          <a:p>
            <a:fld id="{10A90688-F7EE-45B3-B4FF-F920DEFBB892}" type="slidenum">
              <a:rPr lang="en-US" smtClean="0"/>
              <a:pPr/>
              <a:t>‹#›</a:t>
            </a:fld>
            <a:endParaRPr lang="en-US" dirty="0"/>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dirty="0"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BC6A673A-9FD5-4A75-90F4-0F5366AEFA49}" type="datetime1">
              <a:rPr lang="en-US" smtClean="0"/>
              <a:pPr/>
              <a:t>1/3/2013</a:t>
            </a:fld>
            <a:endParaRPr lang="en-US" dirty="0"/>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dirty="0"/>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10A90688-F7EE-45B3-B4FF-F920DEFBB892}" type="slidenum">
              <a:rPr lang="en-US" smtClean="0"/>
              <a:pPr/>
              <a:t>‹#›</a:t>
            </a:fld>
            <a:endParaRPr lang="en-US" dirty="0"/>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dirty="0"/>
            </a:p>
          </p:txBody>
        </p:sp>
      </p:gr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hf hdr="0" ftr="0" dt="0"/>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8" Type="http://schemas.openxmlformats.org/officeDocument/2006/relationships/slide" Target="slide19.xml"/><Relationship Id="rId3" Type="http://schemas.openxmlformats.org/officeDocument/2006/relationships/slide" Target="slide5.xml"/><Relationship Id="rId7" Type="http://schemas.openxmlformats.org/officeDocument/2006/relationships/slide" Target="slide16.xml"/><Relationship Id="rId2" Type="http://schemas.openxmlformats.org/officeDocument/2006/relationships/slide" Target="slide4.xml"/><Relationship Id="rId1" Type="http://schemas.openxmlformats.org/officeDocument/2006/relationships/slideLayout" Target="../slideLayouts/slideLayout2.xml"/><Relationship Id="rId6" Type="http://schemas.openxmlformats.org/officeDocument/2006/relationships/slide" Target="slide12.xml"/><Relationship Id="rId5" Type="http://schemas.openxmlformats.org/officeDocument/2006/relationships/slide" Target="slide10.xml"/><Relationship Id="rId10" Type="http://schemas.openxmlformats.org/officeDocument/2006/relationships/slide" Target="slide45.xml"/><Relationship Id="rId4" Type="http://schemas.openxmlformats.org/officeDocument/2006/relationships/slide" Target="slide8.xml"/><Relationship Id="rId9" Type="http://schemas.openxmlformats.org/officeDocument/2006/relationships/slide" Target="slide24.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56.xml"/><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2" Type="http://schemas.openxmlformats.org/officeDocument/2006/relationships/notesSlide" Target="../notesSlides/notesSlide57.xml"/><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2" Type="http://schemas.openxmlformats.org/officeDocument/2006/relationships/notesSlide" Target="../notesSlides/notesSlide58.xml"/><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2" Type="http://schemas.openxmlformats.org/officeDocument/2006/relationships/notesSlide" Target="../notesSlides/notesSlide59.xml"/><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2" Type="http://schemas.openxmlformats.org/officeDocument/2006/relationships/notesSlide" Target="../notesSlides/notesSlide60.xml"/><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2" Type="http://schemas.openxmlformats.org/officeDocument/2006/relationships/notesSlide" Target="../notesSlides/notesSlide61.xml"/><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2" Type="http://schemas.openxmlformats.org/officeDocument/2006/relationships/notesSlide" Target="../notesSlides/notesSlide62.xml"/><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2" Type="http://schemas.openxmlformats.org/officeDocument/2006/relationships/notesSlide" Target="../notesSlides/notesSlide6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2" Type="http://schemas.openxmlformats.org/officeDocument/2006/relationships/notesSlide" Target="../notesSlides/notesSlide64.xml"/><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2" Type="http://schemas.openxmlformats.org/officeDocument/2006/relationships/notesSlide" Target="../notesSlides/notesSlide65.xml"/><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2" Type="http://schemas.openxmlformats.org/officeDocument/2006/relationships/notesSlide" Target="../notesSlides/notesSlide66.xml"/><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2" Type="http://schemas.openxmlformats.org/officeDocument/2006/relationships/notesSlide" Target="../notesSlides/notesSlide67.xml"/><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fld id="{10A90688-F7EE-45B3-B4FF-F920DEFBB892}" type="slidenum">
              <a:rPr lang="en-US" smtClean="0"/>
              <a:pPr/>
              <a:t>1</a:t>
            </a:fld>
            <a:endParaRPr lang="en-US" dirty="0"/>
          </a:p>
        </p:txBody>
      </p:sp>
      <p:pic>
        <p:nvPicPr>
          <p:cNvPr id="6" name="Picture 5" descr="DOEA-Logo_color.jpg"/>
          <p:cNvPicPr/>
          <p:nvPr/>
        </p:nvPicPr>
        <p:blipFill>
          <a:blip r:embed="rId3" cstate="print"/>
          <a:stretch>
            <a:fillRect/>
          </a:stretch>
        </p:blipFill>
        <p:spPr>
          <a:xfrm>
            <a:off x="3581400" y="1371600"/>
            <a:ext cx="1748156" cy="2171700"/>
          </a:xfrm>
          <a:prstGeom prst="rect">
            <a:avLst/>
          </a:prstGeom>
        </p:spPr>
      </p:pic>
      <p:sp>
        <p:nvSpPr>
          <p:cNvPr id="7" name="Title 1"/>
          <p:cNvSpPr txBox="1">
            <a:spLocks/>
          </p:cNvSpPr>
          <p:nvPr/>
        </p:nvSpPr>
        <p:spPr>
          <a:xfrm>
            <a:off x="0" y="3657600"/>
            <a:ext cx="9144000" cy="2819400"/>
          </a:xfrm>
          <a:prstGeom prst="rect">
            <a:avLst/>
          </a:prstGeom>
          <a:ln>
            <a:noFill/>
          </a:ln>
        </p:spPr>
        <p:txBody>
          <a:bodyPr vert="horz" lIns="0" tIns="0" rIns="18288" bIns="0" anchor="b">
            <a:normAutofit/>
            <a:scene3d>
              <a:camera prst="orthographicFront"/>
              <a:lightRig rig="freezing" dir="t">
                <a:rot lat="0" lon="0" rev="5640000"/>
              </a:lightRig>
            </a:scene3d>
            <a:sp3d prstMaterial="flat">
              <a:bevelT w="38100" h="38100"/>
              <a:contourClr>
                <a:schemeClr val="tx2"/>
              </a:contourClr>
            </a:sp3d>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3600" b="0" i="0" u="none" strike="noStrike" kern="1200" cap="none" spc="0" normalizeH="0" baseline="0" noProof="0" dirty="0" smtClean="0">
                <a:ln>
                  <a:noFill/>
                </a:ln>
                <a:solidFill>
                  <a:schemeClr val="bg1">
                    <a:lumMod val="65000"/>
                    <a:lumOff val="35000"/>
                  </a:schemeClr>
                </a:solidFill>
                <a:effectLst>
                  <a:outerShdw blurRad="38100" dist="25400" dir="5400000" algn="tl" rotWithShape="0">
                    <a:srgbClr val="000000">
                      <a:alpha val="43000"/>
                    </a:srgbClr>
                  </a:outerShdw>
                </a:effectLst>
                <a:uLnTx/>
                <a:uFillTx/>
                <a:latin typeface="+mj-lt"/>
                <a:ea typeface="+mj-ea"/>
                <a:cs typeface="+mj-cs"/>
              </a:rPr>
              <a:t>Your Inside Look at Priority Score and Rank </a:t>
            </a:r>
            <a:br>
              <a:rPr kumimoji="0" lang="en-US" sz="3600" b="0" i="0" u="none" strike="noStrike" kern="1200" cap="none" spc="0" normalizeH="0" baseline="0" noProof="0" dirty="0" smtClean="0">
                <a:ln>
                  <a:noFill/>
                </a:ln>
                <a:solidFill>
                  <a:schemeClr val="bg1">
                    <a:lumMod val="65000"/>
                    <a:lumOff val="35000"/>
                  </a:schemeClr>
                </a:solidFill>
                <a:effectLst>
                  <a:outerShdw blurRad="38100" dist="25400" dir="5400000" algn="tl" rotWithShape="0">
                    <a:srgbClr val="000000">
                      <a:alpha val="43000"/>
                    </a:srgbClr>
                  </a:outerShdw>
                </a:effectLst>
                <a:uLnTx/>
                <a:uFillTx/>
                <a:latin typeface="+mj-lt"/>
                <a:ea typeface="+mj-ea"/>
                <a:cs typeface="+mj-cs"/>
              </a:rPr>
            </a:br>
            <a:r>
              <a:rPr kumimoji="0" lang="en-US" sz="3600" b="0" i="0" u="none" strike="noStrike" kern="1200" cap="none" spc="0" normalizeH="0" baseline="0" noProof="0" dirty="0" smtClean="0">
                <a:ln>
                  <a:noFill/>
                </a:ln>
                <a:solidFill>
                  <a:schemeClr val="bg1">
                    <a:lumMod val="65000"/>
                    <a:lumOff val="35000"/>
                  </a:schemeClr>
                </a:solidFill>
                <a:effectLst>
                  <a:outerShdw blurRad="38100" dist="25400" dir="5400000" algn="tl" rotWithShape="0">
                    <a:srgbClr val="000000">
                      <a:alpha val="43000"/>
                    </a:srgbClr>
                  </a:outerShdw>
                </a:effectLst>
                <a:uLnTx/>
                <a:uFillTx/>
                <a:latin typeface="+mj-lt"/>
                <a:ea typeface="+mj-ea"/>
                <a:cs typeface="+mj-cs"/>
              </a:rPr>
              <a:t>Criteria on the DOEA Screening (701A) and Assessment (701B) Forms</a:t>
            </a:r>
            <a:r>
              <a:rPr kumimoji="0" lang="en-US" sz="2000" b="0" i="0" u="none" strike="noStrike" kern="1200" cap="none" spc="0" normalizeH="0" baseline="0" noProof="0" dirty="0" smtClean="0">
                <a:ln>
                  <a:noFill/>
                </a:ln>
                <a:solidFill>
                  <a:schemeClr val="bg1">
                    <a:lumMod val="65000"/>
                    <a:lumOff val="35000"/>
                  </a:schemeClr>
                </a:solidFill>
                <a:effectLst>
                  <a:outerShdw blurRad="38100" dist="25400" dir="5400000" algn="tl" rotWithShape="0">
                    <a:srgbClr val="000000">
                      <a:alpha val="43000"/>
                    </a:srgbClr>
                  </a:outerShdw>
                </a:effectLst>
                <a:uLnTx/>
                <a:uFillTx/>
                <a:latin typeface="+mj-lt"/>
                <a:ea typeface="+mj-ea"/>
                <a:cs typeface="+mj-cs"/>
              </a:rPr>
              <a:t/>
            </a:r>
            <a:br>
              <a:rPr kumimoji="0" lang="en-US" sz="2000" b="0" i="0" u="none" strike="noStrike" kern="1200" cap="none" spc="0" normalizeH="0" baseline="0" noProof="0" dirty="0" smtClean="0">
                <a:ln>
                  <a:noFill/>
                </a:ln>
                <a:solidFill>
                  <a:schemeClr val="bg1">
                    <a:lumMod val="65000"/>
                    <a:lumOff val="35000"/>
                  </a:schemeClr>
                </a:solidFill>
                <a:effectLst>
                  <a:outerShdw blurRad="38100" dist="25400" dir="5400000" algn="tl" rotWithShape="0">
                    <a:srgbClr val="000000">
                      <a:alpha val="43000"/>
                    </a:srgbClr>
                  </a:outerShdw>
                </a:effectLst>
                <a:uLnTx/>
                <a:uFillTx/>
                <a:latin typeface="+mj-lt"/>
                <a:ea typeface="+mj-ea"/>
                <a:cs typeface="+mj-cs"/>
              </a:rPr>
            </a:br>
            <a:r>
              <a:rPr kumimoji="0" lang="en-US" sz="2000" b="0" i="0" u="none" strike="noStrike" kern="1200" cap="none" spc="0" normalizeH="0" baseline="0" noProof="0" dirty="0" smtClean="0">
                <a:ln>
                  <a:noFill/>
                </a:ln>
                <a:solidFill>
                  <a:schemeClr val="bg1">
                    <a:lumMod val="65000"/>
                    <a:lumOff val="35000"/>
                  </a:schemeClr>
                </a:solidFill>
                <a:effectLst>
                  <a:outerShdw blurRad="38100" dist="25400" dir="5400000" algn="tl" rotWithShape="0">
                    <a:srgbClr val="000000">
                      <a:alpha val="43000"/>
                    </a:srgbClr>
                  </a:outerShdw>
                </a:effectLst>
                <a:uLnTx/>
                <a:uFillTx/>
                <a:latin typeface="+mj-lt"/>
                <a:ea typeface="+mj-ea"/>
                <a:cs typeface="+mj-cs"/>
              </a:rPr>
              <a:t/>
            </a:r>
            <a:br>
              <a:rPr kumimoji="0" lang="en-US" sz="2000" b="0" i="0" u="none" strike="noStrike" kern="1200" cap="none" spc="0" normalizeH="0" baseline="0" noProof="0" dirty="0" smtClean="0">
                <a:ln>
                  <a:noFill/>
                </a:ln>
                <a:solidFill>
                  <a:schemeClr val="bg1">
                    <a:lumMod val="65000"/>
                    <a:lumOff val="35000"/>
                  </a:schemeClr>
                </a:solidFill>
                <a:effectLst>
                  <a:outerShdw blurRad="38100" dist="25400" dir="5400000" algn="tl" rotWithShape="0">
                    <a:srgbClr val="000000">
                      <a:alpha val="43000"/>
                    </a:srgbClr>
                  </a:outerShdw>
                </a:effectLst>
                <a:uLnTx/>
                <a:uFillTx/>
                <a:latin typeface="+mj-lt"/>
                <a:ea typeface="+mj-ea"/>
                <a:cs typeface="+mj-cs"/>
              </a:rPr>
            </a:br>
            <a:r>
              <a:rPr kumimoji="0" lang="en-US" sz="2200" b="0" i="0" u="none" strike="noStrike" kern="1200" cap="none" spc="0" normalizeH="0" baseline="0" noProof="0" dirty="0" smtClean="0">
                <a:ln>
                  <a:noFill/>
                </a:ln>
                <a:solidFill>
                  <a:schemeClr val="bg1">
                    <a:lumMod val="65000"/>
                    <a:lumOff val="35000"/>
                  </a:schemeClr>
                </a:solidFill>
                <a:effectLst/>
                <a:uLnTx/>
                <a:uFillTx/>
                <a:latin typeface="+mj-lt"/>
                <a:ea typeface="+mj-ea"/>
                <a:cs typeface="+mj-cs"/>
              </a:rPr>
              <a:t>December 2012</a:t>
            </a:r>
            <a:endParaRPr kumimoji="0" lang="en-US" sz="2200" b="0" i="0" u="none" strike="noStrike" kern="1200" cap="none" spc="0" normalizeH="0" baseline="0" noProof="0" dirty="0">
              <a:ln>
                <a:noFill/>
              </a:ln>
              <a:solidFill>
                <a:schemeClr val="bg1">
                  <a:lumMod val="65000"/>
                  <a:lumOff val="35000"/>
                </a:schemeClr>
              </a:solidFill>
              <a:effectLst/>
              <a:uLnTx/>
              <a:uFillTx/>
              <a:latin typeface="+mj-lt"/>
              <a:ea typeface="+mj-ea"/>
              <a:cs typeface="+mj-cs"/>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533400"/>
            <a:ext cx="8229600" cy="704088"/>
          </a:xfrm>
        </p:spPr>
        <p:txBody>
          <a:bodyPr>
            <a:noAutofit/>
          </a:bodyPr>
          <a:lstStyle/>
          <a:p>
            <a:pPr algn="l"/>
            <a:r>
              <a:rPr lang="en-US" sz="3600" dirty="0" smtClean="0"/>
              <a:t>Living Situation</a:t>
            </a:r>
            <a:endParaRPr lang="en-US" sz="3600" dirty="0"/>
          </a:p>
        </p:txBody>
      </p:sp>
      <p:sp>
        <p:nvSpPr>
          <p:cNvPr id="4" name="TextBox 3"/>
          <p:cNvSpPr txBox="1"/>
          <p:nvPr/>
        </p:nvSpPr>
        <p:spPr>
          <a:xfrm>
            <a:off x="609600" y="1295400"/>
            <a:ext cx="8077200" cy="4801314"/>
          </a:xfrm>
          <a:prstGeom prst="rect">
            <a:avLst/>
          </a:prstGeom>
          <a:noFill/>
        </p:spPr>
        <p:txBody>
          <a:bodyPr wrap="square" rtlCol="0">
            <a:spAutoFit/>
          </a:bodyPr>
          <a:lstStyle/>
          <a:p>
            <a:r>
              <a:rPr lang="en-US" dirty="0" smtClean="0"/>
              <a:t>Possible answers:</a:t>
            </a:r>
          </a:p>
          <a:p>
            <a:endParaRPr lang="en-US" b="1" dirty="0" smtClean="0"/>
          </a:p>
          <a:p>
            <a:r>
              <a:rPr lang="en-US" b="1" dirty="0" smtClean="0"/>
              <a:t>With Caregiver (WC)</a:t>
            </a:r>
            <a:r>
              <a:rPr lang="en-US" dirty="0" smtClean="0"/>
              <a:t> - Consumer lives with the primary caregiver</a:t>
            </a:r>
          </a:p>
          <a:p>
            <a:endParaRPr lang="en-US" dirty="0" smtClean="0"/>
          </a:p>
          <a:p>
            <a:r>
              <a:rPr lang="en-US" b="1" dirty="0" smtClean="0"/>
              <a:t>With Other (WO)</a:t>
            </a:r>
            <a:r>
              <a:rPr lang="en-US" dirty="0" smtClean="0"/>
              <a:t> - Consumer lives with anyone other than the primary caregiver.</a:t>
            </a:r>
            <a:br>
              <a:rPr lang="en-US" dirty="0" smtClean="0"/>
            </a:br>
            <a:endParaRPr lang="en-US" dirty="0" smtClean="0"/>
          </a:p>
          <a:p>
            <a:r>
              <a:rPr lang="en-US" b="1" dirty="0" smtClean="0"/>
              <a:t>Alone (AL)</a:t>
            </a:r>
            <a:r>
              <a:rPr lang="en-US" dirty="0" smtClean="0"/>
              <a:t> - Consumer lives alone. This includes consumers living in an *ALF or nursing facility.</a:t>
            </a:r>
          </a:p>
          <a:p>
            <a:endParaRPr lang="en-US" dirty="0" smtClean="0"/>
          </a:p>
          <a:p>
            <a:endParaRPr lang="en-US" dirty="0" smtClean="0">
              <a:solidFill>
                <a:schemeClr val="accent1">
                  <a:lumMod val="75000"/>
                </a:schemeClr>
              </a:solidFill>
            </a:endParaRPr>
          </a:p>
          <a:p>
            <a:endParaRPr lang="en-US" dirty="0" smtClean="0">
              <a:solidFill>
                <a:srgbClr val="0070C0"/>
              </a:solidFill>
            </a:endParaRPr>
          </a:p>
          <a:p>
            <a:endParaRPr lang="en-US" dirty="0" smtClean="0">
              <a:solidFill>
                <a:srgbClr val="0070C0"/>
              </a:solidFill>
            </a:endParaRPr>
          </a:p>
          <a:p>
            <a:endParaRPr lang="en-US" dirty="0" smtClean="0">
              <a:solidFill>
                <a:srgbClr val="0070C0"/>
              </a:solidFill>
            </a:endParaRPr>
          </a:p>
          <a:p>
            <a:r>
              <a:rPr lang="en-US" dirty="0" smtClean="0"/>
              <a:t>*Consumers who live in an ALF or nursing facility have a range of services available to them that are better captured in the section of the assessment that addresses ADLs and IADLs than in the section that addresses Living Situation.</a:t>
            </a:r>
          </a:p>
        </p:txBody>
      </p:sp>
      <p:sp>
        <p:nvSpPr>
          <p:cNvPr id="5" name="Slide Number Placeholder 4"/>
          <p:cNvSpPr>
            <a:spLocks noGrp="1"/>
          </p:cNvSpPr>
          <p:nvPr>
            <p:ph type="sldNum" sz="quarter" idx="12"/>
          </p:nvPr>
        </p:nvSpPr>
        <p:spPr/>
        <p:txBody>
          <a:bodyPr/>
          <a:lstStyle/>
          <a:p>
            <a:fld id="{10A90688-F7EE-45B3-B4FF-F920DEFBB892}" type="slidenum">
              <a:rPr lang="en-US" smtClean="0"/>
              <a:pPr/>
              <a:t>10</a:t>
            </a:fld>
            <a:endParaRPr 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10A90688-F7EE-45B3-B4FF-F920DEFBB892}" type="slidenum">
              <a:rPr lang="en-US" smtClean="0"/>
              <a:pPr/>
              <a:t>11</a:t>
            </a:fld>
            <a:endParaRPr lang="en-US" dirty="0"/>
          </a:p>
        </p:txBody>
      </p:sp>
      <p:sp>
        <p:nvSpPr>
          <p:cNvPr id="5" name="TextBox 4"/>
          <p:cNvSpPr txBox="1"/>
          <p:nvPr/>
        </p:nvSpPr>
        <p:spPr>
          <a:xfrm>
            <a:off x="609600" y="685800"/>
            <a:ext cx="8001000" cy="3077766"/>
          </a:xfrm>
          <a:prstGeom prst="rect">
            <a:avLst/>
          </a:prstGeom>
          <a:noFill/>
        </p:spPr>
        <p:txBody>
          <a:bodyPr wrap="square" rtlCol="0">
            <a:spAutoFit/>
          </a:bodyPr>
          <a:lstStyle/>
          <a:p>
            <a:pPr>
              <a:buNone/>
            </a:pPr>
            <a:r>
              <a:rPr lang="en-US" sz="3200" dirty="0" smtClean="0"/>
              <a:t>Scenario:</a:t>
            </a:r>
          </a:p>
          <a:p>
            <a:pPr>
              <a:buNone/>
            </a:pPr>
            <a:endParaRPr lang="en-US" sz="1200" dirty="0" smtClean="0"/>
          </a:p>
          <a:p>
            <a:pPr>
              <a:buNone/>
            </a:pPr>
            <a:r>
              <a:rPr lang="en-US" dirty="0" smtClean="0"/>
              <a:t>For the last several years, Ms. T has rented out the guest quarters of her home to her granddaughter. In the last year, Ms. T has been forgetting to take her medication and mismanaging her money, resulting in the granddaughter quitting her job to take care of her full-time. </a:t>
            </a:r>
          </a:p>
          <a:p>
            <a:pPr>
              <a:buNone/>
            </a:pPr>
            <a:endParaRPr lang="en-US" dirty="0" smtClean="0"/>
          </a:p>
          <a:p>
            <a:pPr>
              <a:buNone/>
            </a:pPr>
            <a:r>
              <a:rPr lang="en-US" sz="2400" dirty="0" smtClean="0"/>
              <a:t>Question:</a:t>
            </a:r>
          </a:p>
          <a:p>
            <a:pPr>
              <a:buNone/>
            </a:pPr>
            <a:endParaRPr lang="en-US" sz="1200" dirty="0" smtClean="0"/>
          </a:p>
          <a:p>
            <a:pPr>
              <a:buNone/>
            </a:pPr>
            <a:r>
              <a:rPr lang="en-US" dirty="0" smtClean="0"/>
              <a:t>How has Ms. T’s living situation changed?</a:t>
            </a:r>
            <a:endParaRPr lang="en-US" dirty="0"/>
          </a:p>
        </p:txBody>
      </p:sp>
      <p:sp>
        <p:nvSpPr>
          <p:cNvPr id="6" name="TextBox 5"/>
          <p:cNvSpPr txBox="1"/>
          <p:nvPr/>
        </p:nvSpPr>
        <p:spPr>
          <a:xfrm>
            <a:off x="609600" y="3962400"/>
            <a:ext cx="7391400" cy="1754326"/>
          </a:xfrm>
          <a:prstGeom prst="rect">
            <a:avLst/>
          </a:prstGeom>
          <a:noFill/>
        </p:spPr>
        <p:txBody>
          <a:bodyPr wrap="square" rtlCol="0">
            <a:spAutoFit/>
          </a:bodyPr>
          <a:lstStyle/>
          <a:p>
            <a:pPr>
              <a:buNone/>
            </a:pPr>
            <a:r>
              <a:rPr lang="en-US" sz="2400" dirty="0" smtClean="0"/>
              <a:t>Answer:</a:t>
            </a:r>
          </a:p>
          <a:p>
            <a:pPr>
              <a:buNone/>
            </a:pPr>
            <a:endParaRPr lang="en-US" sz="1200" dirty="0" smtClean="0"/>
          </a:p>
          <a:p>
            <a:pPr>
              <a:buNone/>
            </a:pPr>
            <a:r>
              <a:rPr lang="en-US" dirty="0" smtClean="0"/>
              <a:t>Although in the previous years assessment, Ms. T lived “with other”, the new answer is “with caregiver.” Ms. T’s living situation has changed because her reliance upon her granddaughter has increased from tenant to primary caregiver.</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slide(fromBottom)">
                                      <p:cBhvr>
                                        <p:cTn id="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8229600" cy="914400"/>
          </a:xfrm>
        </p:spPr>
        <p:txBody>
          <a:bodyPr>
            <a:normAutofit/>
          </a:bodyPr>
          <a:lstStyle/>
          <a:p>
            <a:r>
              <a:rPr lang="en-US" sz="3600" dirty="0" smtClean="0"/>
              <a:t>Caregiver Health: How is your own health?</a:t>
            </a:r>
            <a:br>
              <a:rPr lang="en-US" sz="3600" dirty="0" smtClean="0"/>
            </a:br>
            <a:r>
              <a:rPr lang="en-US" sz="2000" dirty="0" smtClean="0"/>
              <a:t>(answered by the primary caregiver)</a:t>
            </a:r>
            <a:endParaRPr lang="en-US" sz="2000" dirty="0"/>
          </a:p>
        </p:txBody>
      </p:sp>
      <p:sp>
        <p:nvSpPr>
          <p:cNvPr id="4" name="TextBox 3"/>
          <p:cNvSpPr txBox="1"/>
          <p:nvPr/>
        </p:nvSpPr>
        <p:spPr>
          <a:xfrm>
            <a:off x="609600" y="1752600"/>
            <a:ext cx="8077200" cy="3416320"/>
          </a:xfrm>
          <a:prstGeom prst="rect">
            <a:avLst/>
          </a:prstGeom>
          <a:noFill/>
        </p:spPr>
        <p:txBody>
          <a:bodyPr wrap="square" rtlCol="0">
            <a:spAutoFit/>
          </a:bodyPr>
          <a:lstStyle/>
          <a:p>
            <a:r>
              <a:rPr lang="en-US" dirty="0" smtClean="0"/>
              <a:t>Possible answers:</a:t>
            </a:r>
          </a:p>
          <a:p>
            <a:r>
              <a:rPr lang="en-US" dirty="0" smtClean="0"/>
              <a:t>Excellent (1)</a:t>
            </a:r>
          </a:p>
          <a:p>
            <a:r>
              <a:rPr lang="en-US" dirty="0" smtClean="0"/>
              <a:t>Good (2)</a:t>
            </a:r>
          </a:p>
          <a:p>
            <a:r>
              <a:rPr lang="en-US" dirty="0" smtClean="0"/>
              <a:t>Fair (3)</a:t>
            </a:r>
          </a:p>
          <a:p>
            <a:r>
              <a:rPr lang="en-US" dirty="0" smtClean="0"/>
              <a:t>Poor (4)</a:t>
            </a:r>
          </a:p>
          <a:p>
            <a:endParaRPr lang="en-US" dirty="0" smtClean="0"/>
          </a:p>
          <a:p>
            <a:r>
              <a:rPr lang="en-US" dirty="0" smtClean="0"/>
              <a:t>This question is meant to be a subjective reflection by the caregiver about his/her overall opinion of his/her own health.  This opinion can be relative to other people, for example “My health is good compared to my brother;” or relative to caregiver’s own history, for example “My health is excellent this month compared to last month;” or the caregiver can evaluate their own health without any qualifications, for example “My health is fair.”</a:t>
            </a:r>
          </a:p>
        </p:txBody>
      </p:sp>
      <p:sp>
        <p:nvSpPr>
          <p:cNvPr id="5" name="Slide Number Placeholder 4"/>
          <p:cNvSpPr>
            <a:spLocks noGrp="1"/>
          </p:cNvSpPr>
          <p:nvPr>
            <p:ph type="sldNum" sz="quarter" idx="12"/>
          </p:nvPr>
        </p:nvSpPr>
        <p:spPr/>
        <p:txBody>
          <a:bodyPr/>
          <a:lstStyle/>
          <a:p>
            <a:fld id="{10A90688-F7EE-45B3-B4FF-F920DEFBB892}" type="slidenum">
              <a:rPr lang="en-US" smtClean="0"/>
              <a:pPr/>
              <a:t>12</a:t>
            </a:fld>
            <a:endParaRPr 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762000"/>
            <a:ext cx="8229600" cy="1905000"/>
          </a:xfrm>
        </p:spPr>
        <p:txBody>
          <a:bodyPr>
            <a:normAutofit fontScale="90000"/>
          </a:bodyPr>
          <a:lstStyle/>
          <a:p>
            <a:r>
              <a:rPr lang="en-US" sz="4000" dirty="0" smtClean="0"/>
              <a:t>Caregiver Health: How likely is it that you will have the ability to continue to provide care?</a:t>
            </a:r>
            <a:r>
              <a:rPr lang="en-US" sz="3600" dirty="0" smtClean="0"/>
              <a:t/>
            </a:r>
            <a:br>
              <a:rPr lang="en-US" sz="3600" dirty="0" smtClean="0"/>
            </a:br>
            <a:r>
              <a:rPr lang="en-US" sz="2200" dirty="0" smtClean="0"/>
              <a:t>(answered by the primary caregiver and assessor)</a:t>
            </a:r>
            <a:endParaRPr lang="en-US" sz="2200" dirty="0"/>
          </a:p>
        </p:txBody>
      </p:sp>
      <p:sp>
        <p:nvSpPr>
          <p:cNvPr id="4" name="TextBox 3"/>
          <p:cNvSpPr txBox="1"/>
          <p:nvPr/>
        </p:nvSpPr>
        <p:spPr>
          <a:xfrm>
            <a:off x="609600" y="2895600"/>
            <a:ext cx="8077200" cy="3139321"/>
          </a:xfrm>
          <a:prstGeom prst="rect">
            <a:avLst/>
          </a:prstGeom>
          <a:noFill/>
        </p:spPr>
        <p:txBody>
          <a:bodyPr wrap="square" rtlCol="0">
            <a:spAutoFit/>
          </a:bodyPr>
          <a:lstStyle/>
          <a:p>
            <a:r>
              <a:rPr lang="en-US" dirty="0" smtClean="0"/>
              <a:t>Possible answers:</a:t>
            </a:r>
          </a:p>
          <a:p>
            <a:r>
              <a:rPr lang="en-US" dirty="0" smtClean="0"/>
              <a:t>Very likely (1)</a:t>
            </a:r>
          </a:p>
          <a:p>
            <a:r>
              <a:rPr lang="en-US" dirty="0" smtClean="0"/>
              <a:t>Somewhat likely (2)</a:t>
            </a:r>
          </a:p>
          <a:p>
            <a:r>
              <a:rPr lang="en-US" dirty="0" smtClean="0"/>
              <a:t>Unlikely (3)</a:t>
            </a:r>
          </a:p>
          <a:p>
            <a:endParaRPr lang="en-US" dirty="0" smtClean="0"/>
          </a:p>
          <a:p>
            <a:r>
              <a:rPr lang="en-US" b="1" dirty="0" smtClean="0"/>
              <a:t>Caregiver</a:t>
            </a:r>
            <a:r>
              <a:rPr lang="en-US" dirty="0" smtClean="0"/>
              <a:t>: The caregiver will answer from the perspective of his/her ability to keep providing the needed care (differentiated from the desire to do so).</a:t>
            </a:r>
          </a:p>
          <a:p>
            <a:endParaRPr lang="en-US" dirty="0" smtClean="0"/>
          </a:p>
          <a:p>
            <a:r>
              <a:rPr lang="en-US" b="1" dirty="0" smtClean="0"/>
              <a:t>Assessor:</a:t>
            </a:r>
            <a:r>
              <a:rPr lang="en-US" dirty="0" smtClean="0"/>
              <a:t> The assessor will also note his/her understanding of how likely it is that this caregiver will be able to continue to provide the needed care based on all of the information gathered during the assessment process.</a:t>
            </a:r>
          </a:p>
        </p:txBody>
      </p:sp>
      <p:sp>
        <p:nvSpPr>
          <p:cNvPr id="5" name="Slide Number Placeholder 4"/>
          <p:cNvSpPr>
            <a:spLocks noGrp="1"/>
          </p:cNvSpPr>
          <p:nvPr>
            <p:ph type="sldNum" sz="quarter" idx="12"/>
          </p:nvPr>
        </p:nvSpPr>
        <p:spPr/>
        <p:txBody>
          <a:bodyPr/>
          <a:lstStyle/>
          <a:p>
            <a:fld id="{10A90688-F7EE-45B3-B4FF-F920DEFBB892}" type="slidenum">
              <a:rPr lang="en-US" smtClean="0"/>
              <a:pPr/>
              <a:t>13</a:t>
            </a:fld>
            <a:endParaRPr lang="en-US"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533400"/>
            <a:ext cx="8229600" cy="990600"/>
          </a:xfrm>
        </p:spPr>
        <p:txBody>
          <a:bodyPr>
            <a:normAutofit/>
          </a:bodyPr>
          <a:lstStyle/>
          <a:p>
            <a:r>
              <a:rPr lang="en-US" sz="3600" dirty="0" smtClean="0"/>
              <a:t>Caregiver Health: Is the caregiver in crisis?</a:t>
            </a:r>
            <a:br>
              <a:rPr lang="en-US" sz="3600" dirty="0" smtClean="0"/>
            </a:br>
            <a:r>
              <a:rPr lang="en-US" sz="2000" dirty="0" smtClean="0"/>
              <a:t>(answered by the assessor)</a:t>
            </a:r>
            <a:endParaRPr lang="en-US" sz="2000" dirty="0"/>
          </a:p>
        </p:txBody>
      </p:sp>
      <p:sp>
        <p:nvSpPr>
          <p:cNvPr id="4" name="TextBox 3"/>
          <p:cNvSpPr txBox="1"/>
          <p:nvPr/>
        </p:nvSpPr>
        <p:spPr>
          <a:xfrm>
            <a:off x="609600" y="1752600"/>
            <a:ext cx="8077200" cy="3416320"/>
          </a:xfrm>
          <a:prstGeom prst="rect">
            <a:avLst/>
          </a:prstGeom>
          <a:noFill/>
        </p:spPr>
        <p:txBody>
          <a:bodyPr wrap="square" rtlCol="0">
            <a:spAutoFit/>
          </a:bodyPr>
          <a:lstStyle/>
          <a:p>
            <a:r>
              <a:rPr lang="en-US" dirty="0" smtClean="0"/>
              <a:t>Possible answers:</a:t>
            </a:r>
          </a:p>
          <a:p>
            <a:r>
              <a:rPr lang="en-US" dirty="0" smtClean="0"/>
              <a:t>Yes (Y)</a:t>
            </a:r>
          </a:p>
          <a:p>
            <a:r>
              <a:rPr lang="en-US" dirty="0" smtClean="0"/>
              <a:t>No (N)</a:t>
            </a:r>
          </a:p>
          <a:p>
            <a:endParaRPr lang="en-US" dirty="0" smtClean="0"/>
          </a:p>
          <a:p>
            <a:r>
              <a:rPr lang="en-US" b="1" dirty="0" smtClean="0"/>
              <a:t>If yes, check all that apply:</a:t>
            </a:r>
            <a:endParaRPr lang="en-US" dirty="0" smtClean="0"/>
          </a:p>
          <a:p>
            <a:r>
              <a:rPr lang="en-US" dirty="0" smtClean="0"/>
              <a:t>Financial, Emotional, and Physical</a:t>
            </a:r>
          </a:p>
          <a:p>
            <a:endParaRPr lang="en-US" dirty="0" smtClean="0"/>
          </a:p>
          <a:p>
            <a:r>
              <a:rPr lang="en-US" b="1" dirty="0" smtClean="0"/>
              <a:t>Primary caregiver crisis</a:t>
            </a:r>
            <a:r>
              <a:rPr lang="en-US" dirty="0" smtClean="0"/>
              <a:t> describes a situation where the caregiver is present but does not appear to have the ability and/or willingness to continue to provide the care needed by the consumer. This may be due to physical or emotional limitations of the caregiver and/or the increasing demand for more help by the consumer. The crisis may already be in effect or may be quickly approaching.</a:t>
            </a:r>
          </a:p>
        </p:txBody>
      </p:sp>
      <p:sp>
        <p:nvSpPr>
          <p:cNvPr id="5" name="Slide Number Placeholder 4"/>
          <p:cNvSpPr>
            <a:spLocks noGrp="1"/>
          </p:cNvSpPr>
          <p:nvPr>
            <p:ph type="sldNum" sz="quarter" idx="12"/>
          </p:nvPr>
        </p:nvSpPr>
        <p:spPr/>
        <p:txBody>
          <a:bodyPr/>
          <a:lstStyle/>
          <a:p>
            <a:fld id="{10A90688-F7EE-45B3-B4FF-F920DEFBB892}" type="slidenum">
              <a:rPr lang="en-US" smtClean="0"/>
              <a:pPr/>
              <a:t>14</a:t>
            </a:fld>
            <a:endParaRPr lang="en-US"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609600" y="685800"/>
            <a:ext cx="8077200" cy="4431983"/>
          </a:xfrm>
          <a:prstGeom prst="rect">
            <a:avLst/>
          </a:prstGeom>
          <a:noFill/>
        </p:spPr>
        <p:txBody>
          <a:bodyPr wrap="square" rtlCol="0">
            <a:spAutoFit/>
          </a:bodyPr>
          <a:lstStyle/>
          <a:p>
            <a:r>
              <a:rPr lang="en-US" sz="3200" dirty="0" smtClean="0"/>
              <a:t>Scenario:</a:t>
            </a:r>
          </a:p>
          <a:p>
            <a:endParaRPr lang="en-US" sz="1200" dirty="0" smtClean="0"/>
          </a:p>
          <a:p>
            <a:r>
              <a:rPr lang="en-US" dirty="0" smtClean="0"/>
              <a:t>Mr. D is 88 years old, has Parkinson’s Disease, and is totally dependent on assistive devices and help from his 66-year-old daughter, Ms. E, to manage his ADLs.  During an in-home visit, the case manager notices a limp in the caregiver’s walk and a bruise on her leg.  Ms. E reports that she was recently diagnosed with diabetes, her blood pressure is high, and she is having physical difficulty helping her father transfer from the bed to his wheelchair and wheelchair to the car.  She states that she is afraid he needs more care than she can provide and as much as she hates the idea, she is considering the possibility of a nursing facility for her father.  </a:t>
            </a:r>
          </a:p>
          <a:p>
            <a:endParaRPr lang="en-US" dirty="0" smtClean="0"/>
          </a:p>
          <a:p>
            <a:r>
              <a:rPr lang="en-US" sz="2400" dirty="0" smtClean="0"/>
              <a:t>Question:</a:t>
            </a:r>
          </a:p>
          <a:p>
            <a:endParaRPr lang="en-US" sz="1200" dirty="0" smtClean="0"/>
          </a:p>
          <a:p>
            <a:r>
              <a:rPr lang="en-US" dirty="0" smtClean="0"/>
              <a:t>Is the crisis related to the caregiver’s or consumer’s situation?</a:t>
            </a:r>
          </a:p>
        </p:txBody>
      </p:sp>
      <p:sp>
        <p:nvSpPr>
          <p:cNvPr id="4" name="Slide Number Placeholder 3"/>
          <p:cNvSpPr>
            <a:spLocks noGrp="1"/>
          </p:cNvSpPr>
          <p:nvPr>
            <p:ph type="sldNum" sz="quarter" idx="12"/>
          </p:nvPr>
        </p:nvSpPr>
        <p:spPr/>
        <p:txBody>
          <a:bodyPr/>
          <a:lstStyle/>
          <a:p>
            <a:fld id="{10A90688-F7EE-45B3-B4FF-F920DEFBB892}" type="slidenum">
              <a:rPr lang="en-US" smtClean="0"/>
              <a:pPr/>
              <a:t>15</a:t>
            </a:fld>
            <a:endParaRPr lang="en-US" dirty="0"/>
          </a:p>
        </p:txBody>
      </p:sp>
      <p:sp>
        <p:nvSpPr>
          <p:cNvPr id="6" name="TextBox 5"/>
          <p:cNvSpPr txBox="1"/>
          <p:nvPr/>
        </p:nvSpPr>
        <p:spPr>
          <a:xfrm>
            <a:off x="609600" y="5257800"/>
            <a:ext cx="8077200" cy="1200329"/>
          </a:xfrm>
          <a:prstGeom prst="rect">
            <a:avLst/>
          </a:prstGeom>
          <a:noFill/>
        </p:spPr>
        <p:txBody>
          <a:bodyPr wrap="square" rtlCol="0">
            <a:spAutoFit/>
          </a:bodyPr>
          <a:lstStyle/>
          <a:p>
            <a:r>
              <a:rPr lang="en-US" sz="2400" dirty="0" smtClean="0"/>
              <a:t>Answer:</a:t>
            </a:r>
          </a:p>
          <a:p>
            <a:endParaRPr lang="en-US" sz="1200" dirty="0" smtClean="0"/>
          </a:p>
          <a:p>
            <a:r>
              <a:rPr lang="en-US" dirty="0" smtClean="0"/>
              <a:t>The caregiver crisis can be directly related to the caregiver’s own situation and/or the consumer’s situation.</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slide(fromBottom)">
                                      <p:cBhvr>
                                        <p:cTn id="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762000"/>
            <a:ext cx="8229600" cy="1066800"/>
          </a:xfrm>
        </p:spPr>
        <p:txBody>
          <a:bodyPr>
            <a:noAutofit/>
          </a:bodyPr>
          <a:lstStyle/>
          <a:p>
            <a:r>
              <a:rPr lang="en-US" sz="3600" dirty="0" smtClean="0"/>
              <a:t>Consumer Conditions:  How would you rate your overall health at the present time?</a:t>
            </a:r>
            <a:endParaRPr lang="en-US" sz="3600" dirty="0"/>
          </a:p>
        </p:txBody>
      </p:sp>
      <p:sp>
        <p:nvSpPr>
          <p:cNvPr id="5" name="TextBox 4"/>
          <p:cNvSpPr txBox="1"/>
          <p:nvPr/>
        </p:nvSpPr>
        <p:spPr>
          <a:xfrm>
            <a:off x="609600" y="1981200"/>
            <a:ext cx="8077200" cy="4247317"/>
          </a:xfrm>
          <a:prstGeom prst="rect">
            <a:avLst/>
          </a:prstGeom>
          <a:noFill/>
        </p:spPr>
        <p:txBody>
          <a:bodyPr wrap="square" rtlCol="0">
            <a:spAutoFit/>
          </a:bodyPr>
          <a:lstStyle/>
          <a:p>
            <a:pPr>
              <a:buNone/>
            </a:pPr>
            <a:r>
              <a:rPr lang="en-US" dirty="0"/>
              <a:t>Possible </a:t>
            </a:r>
            <a:r>
              <a:rPr lang="en-US" dirty="0" smtClean="0"/>
              <a:t>answers:</a:t>
            </a:r>
          </a:p>
          <a:p>
            <a:pPr>
              <a:buNone/>
            </a:pPr>
            <a:r>
              <a:rPr lang="en-US" dirty="0" smtClean="0"/>
              <a:t>Excellent </a:t>
            </a:r>
            <a:r>
              <a:rPr lang="en-US" dirty="0"/>
              <a:t>(</a:t>
            </a:r>
            <a:r>
              <a:rPr lang="en-US" dirty="0" smtClean="0"/>
              <a:t>1)</a:t>
            </a:r>
          </a:p>
          <a:p>
            <a:pPr>
              <a:buNone/>
            </a:pPr>
            <a:r>
              <a:rPr lang="en-US" dirty="0" smtClean="0"/>
              <a:t>Good </a:t>
            </a:r>
            <a:r>
              <a:rPr lang="en-US" dirty="0"/>
              <a:t>(</a:t>
            </a:r>
            <a:r>
              <a:rPr lang="en-US" dirty="0" smtClean="0"/>
              <a:t>2)</a:t>
            </a:r>
          </a:p>
          <a:p>
            <a:pPr>
              <a:buNone/>
            </a:pPr>
            <a:r>
              <a:rPr lang="en-US" dirty="0" smtClean="0"/>
              <a:t>Fair </a:t>
            </a:r>
            <a:r>
              <a:rPr lang="en-US" dirty="0"/>
              <a:t>(</a:t>
            </a:r>
            <a:r>
              <a:rPr lang="en-US" dirty="0" smtClean="0"/>
              <a:t>3)</a:t>
            </a:r>
          </a:p>
          <a:p>
            <a:pPr>
              <a:buNone/>
            </a:pPr>
            <a:r>
              <a:rPr lang="en-US" dirty="0" smtClean="0"/>
              <a:t>Poor </a:t>
            </a:r>
            <a:r>
              <a:rPr lang="en-US" dirty="0"/>
              <a:t>(4</a:t>
            </a:r>
            <a:r>
              <a:rPr lang="en-US" dirty="0" smtClean="0"/>
              <a:t>)</a:t>
            </a:r>
          </a:p>
          <a:p>
            <a:pPr>
              <a:buNone/>
            </a:pPr>
            <a:endParaRPr lang="en-US" dirty="0"/>
          </a:p>
          <a:p>
            <a:pPr>
              <a:buNone/>
            </a:pPr>
            <a:r>
              <a:rPr lang="en-US" dirty="0" smtClean="0"/>
              <a:t>This </a:t>
            </a:r>
            <a:r>
              <a:rPr lang="en-US" dirty="0"/>
              <a:t>question is meant to be a subjective reflection by the </a:t>
            </a:r>
            <a:r>
              <a:rPr lang="en-US" dirty="0" smtClean="0"/>
              <a:t>consumer </a:t>
            </a:r>
            <a:r>
              <a:rPr lang="en-US" dirty="0"/>
              <a:t>about </a:t>
            </a:r>
            <a:r>
              <a:rPr lang="en-US" dirty="0" smtClean="0"/>
              <a:t>his/her overall </a:t>
            </a:r>
            <a:r>
              <a:rPr lang="en-US" dirty="0"/>
              <a:t>opinion of </a:t>
            </a:r>
            <a:r>
              <a:rPr lang="en-US" dirty="0" smtClean="0"/>
              <a:t>his/her </a:t>
            </a:r>
            <a:r>
              <a:rPr lang="en-US" dirty="0"/>
              <a:t>own </a:t>
            </a:r>
            <a:r>
              <a:rPr lang="en-US" dirty="0" smtClean="0"/>
              <a:t>health, and the assessor should not attempt to verify their opinion against other information. A consumer's perception of their health can boost or undermine their independence. This opinion can be relative to other people, for example “My health is good compared to my brother;” or relative to consumer’s own history, for example “My health is excellent this month compared to last month;” or the consumer can evaluate their own health without any qualifications, for example “My health is fair.”</a:t>
            </a:r>
            <a:endParaRPr lang="en-US" dirty="0" smtClean="0">
              <a:solidFill>
                <a:srgbClr val="0070C0"/>
              </a:solidFill>
            </a:endParaRPr>
          </a:p>
        </p:txBody>
      </p:sp>
      <p:sp>
        <p:nvSpPr>
          <p:cNvPr id="4" name="Slide Number Placeholder 3"/>
          <p:cNvSpPr>
            <a:spLocks noGrp="1"/>
          </p:cNvSpPr>
          <p:nvPr>
            <p:ph type="sldNum" sz="quarter" idx="12"/>
          </p:nvPr>
        </p:nvSpPr>
        <p:spPr/>
        <p:txBody>
          <a:bodyPr/>
          <a:lstStyle/>
          <a:p>
            <a:fld id="{10A90688-F7EE-45B3-B4FF-F920DEFBB892}" type="slidenum">
              <a:rPr lang="en-US" smtClean="0"/>
              <a:pPr/>
              <a:t>16</a:t>
            </a:fld>
            <a:endParaRPr lang="en-US"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685800"/>
            <a:ext cx="8229600" cy="1143000"/>
          </a:xfrm>
        </p:spPr>
        <p:txBody>
          <a:bodyPr>
            <a:normAutofit/>
          </a:bodyPr>
          <a:lstStyle/>
          <a:p>
            <a:r>
              <a:rPr lang="en-US" sz="3600" dirty="0" smtClean="0"/>
              <a:t>Consumer Conditions:  Compared to a year ago, how would you rate your health?</a:t>
            </a:r>
            <a:endParaRPr lang="en-US" sz="3600" dirty="0"/>
          </a:p>
        </p:txBody>
      </p:sp>
      <p:sp>
        <p:nvSpPr>
          <p:cNvPr id="4" name="TextBox 3"/>
          <p:cNvSpPr txBox="1"/>
          <p:nvPr/>
        </p:nvSpPr>
        <p:spPr>
          <a:xfrm>
            <a:off x="609600" y="1981200"/>
            <a:ext cx="8077200" cy="2308324"/>
          </a:xfrm>
          <a:prstGeom prst="rect">
            <a:avLst/>
          </a:prstGeom>
          <a:noFill/>
        </p:spPr>
        <p:txBody>
          <a:bodyPr wrap="square" rtlCol="0">
            <a:spAutoFit/>
          </a:bodyPr>
          <a:lstStyle/>
          <a:p>
            <a:r>
              <a:rPr lang="en-US" dirty="0" smtClean="0"/>
              <a:t>Possible answers:</a:t>
            </a:r>
          </a:p>
          <a:p>
            <a:r>
              <a:rPr lang="en-US" dirty="0" smtClean="0"/>
              <a:t>Much Better (1)</a:t>
            </a:r>
          </a:p>
          <a:p>
            <a:r>
              <a:rPr lang="en-US" dirty="0" smtClean="0"/>
              <a:t>Better (2)</a:t>
            </a:r>
          </a:p>
          <a:p>
            <a:r>
              <a:rPr lang="en-US" dirty="0" smtClean="0"/>
              <a:t>About same (3)</a:t>
            </a:r>
          </a:p>
          <a:p>
            <a:r>
              <a:rPr lang="en-US" dirty="0" smtClean="0"/>
              <a:t>Worse (4)</a:t>
            </a:r>
          </a:p>
          <a:p>
            <a:endParaRPr lang="en-US" dirty="0" smtClean="0"/>
          </a:p>
          <a:p>
            <a:r>
              <a:rPr lang="en-US" dirty="0" smtClean="0"/>
              <a:t>This question is meant to direct the consumer to reflect on his/her own health and rate his/her progress or decline over the course of the last year.</a:t>
            </a:r>
          </a:p>
        </p:txBody>
      </p:sp>
      <p:sp>
        <p:nvSpPr>
          <p:cNvPr id="5" name="Slide Number Placeholder 4"/>
          <p:cNvSpPr>
            <a:spLocks noGrp="1"/>
          </p:cNvSpPr>
          <p:nvPr>
            <p:ph type="sldNum" sz="quarter" idx="12"/>
          </p:nvPr>
        </p:nvSpPr>
        <p:spPr/>
        <p:txBody>
          <a:bodyPr/>
          <a:lstStyle/>
          <a:p>
            <a:fld id="{10A90688-F7EE-45B3-B4FF-F920DEFBB892}" type="slidenum">
              <a:rPr lang="en-US" smtClean="0"/>
              <a:pPr/>
              <a:t>17</a:t>
            </a:fld>
            <a:endParaRPr lang="en-US"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685800"/>
            <a:ext cx="8229600" cy="1676400"/>
          </a:xfrm>
        </p:spPr>
        <p:txBody>
          <a:bodyPr>
            <a:noAutofit/>
          </a:bodyPr>
          <a:lstStyle/>
          <a:p>
            <a:r>
              <a:rPr lang="en-US" sz="3600" dirty="0" smtClean="0"/>
              <a:t>Consumer Conditions: How much do your physical problems stand in the way of your doing the things you want to do?</a:t>
            </a:r>
            <a:endParaRPr lang="en-US" sz="3600" dirty="0"/>
          </a:p>
        </p:txBody>
      </p:sp>
      <p:sp>
        <p:nvSpPr>
          <p:cNvPr id="4" name="TextBox 3"/>
          <p:cNvSpPr txBox="1"/>
          <p:nvPr/>
        </p:nvSpPr>
        <p:spPr>
          <a:xfrm>
            <a:off x="609600" y="2514600"/>
            <a:ext cx="8077200" cy="4247317"/>
          </a:xfrm>
          <a:prstGeom prst="rect">
            <a:avLst/>
          </a:prstGeom>
          <a:noFill/>
        </p:spPr>
        <p:txBody>
          <a:bodyPr wrap="square" rtlCol="0">
            <a:spAutoFit/>
          </a:bodyPr>
          <a:lstStyle/>
          <a:p>
            <a:r>
              <a:rPr lang="en-US" dirty="0" smtClean="0"/>
              <a:t>Possible answers:</a:t>
            </a:r>
          </a:p>
          <a:p>
            <a:r>
              <a:rPr lang="en-US" dirty="0" smtClean="0"/>
              <a:t>Not at all (1)</a:t>
            </a:r>
          </a:p>
          <a:p>
            <a:r>
              <a:rPr lang="en-US" dirty="0" smtClean="0"/>
              <a:t>Occasionally (2)</a:t>
            </a:r>
          </a:p>
          <a:p>
            <a:r>
              <a:rPr lang="en-US" dirty="0" smtClean="0"/>
              <a:t>Often (3)</a:t>
            </a:r>
          </a:p>
          <a:p>
            <a:r>
              <a:rPr lang="en-US" dirty="0" smtClean="0"/>
              <a:t>All the time (4)</a:t>
            </a:r>
          </a:p>
          <a:p>
            <a:endParaRPr lang="en-US" dirty="0" smtClean="0"/>
          </a:p>
          <a:p>
            <a:r>
              <a:rPr lang="en-US" dirty="0" smtClean="0"/>
              <a:t>This question is meant to be a subjective reflection by the consumer about his/her overall goals for his/her life. As an example, Mr. P, a 79-year-old retiree who enjoys a sedentary lifestyle watching sports and news programs on the television went in for his regular doctor's appointment with no complaints. The doctor sent Mr. P for tests and found his arteries 90% blocked. The physician stated if the man had not been sedentary, he could have had a massive heart attack.</a:t>
            </a:r>
          </a:p>
          <a:p>
            <a:endParaRPr lang="en-US" dirty="0" smtClean="0"/>
          </a:p>
          <a:p>
            <a:r>
              <a:rPr lang="en-US" dirty="0" smtClean="0"/>
              <a:t>In this example, the consumer may have answered “not at all.”</a:t>
            </a:r>
          </a:p>
        </p:txBody>
      </p:sp>
      <p:sp>
        <p:nvSpPr>
          <p:cNvPr id="5" name="Slide Number Placeholder 4"/>
          <p:cNvSpPr>
            <a:spLocks noGrp="1"/>
          </p:cNvSpPr>
          <p:nvPr>
            <p:ph type="sldNum" sz="quarter" idx="12"/>
          </p:nvPr>
        </p:nvSpPr>
        <p:spPr/>
        <p:txBody>
          <a:bodyPr/>
          <a:lstStyle/>
          <a:p>
            <a:fld id="{10A90688-F7EE-45B3-B4FF-F920DEFBB892}" type="slidenum">
              <a:rPr lang="en-US" smtClean="0"/>
              <a:pPr/>
              <a:t>18</a:t>
            </a:fld>
            <a:endParaRPr lang="en-US"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838200"/>
            <a:ext cx="8229600" cy="990600"/>
          </a:xfrm>
        </p:spPr>
        <p:txBody>
          <a:bodyPr>
            <a:noAutofit/>
          </a:bodyPr>
          <a:lstStyle/>
          <a:p>
            <a:r>
              <a:rPr lang="en-US" sz="3600" dirty="0" smtClean="0"/>
              <a:t>Consumer Resources: Is medical care readily available?</a:t>
            </a:r>
            <a:endParaRPr lang="en-US" sz="3600" dirty="0"/>
          </a:p>
        </p:txBody>
      </p:sp>
      <p:sp>
        <p:nvSpPr>
          <p:cNvPr id="4" name="TextBox 3"/>
          <p:cNvSpPr txBox="1"/>
          <p:nvPr/>
        </p:nvSpPr>
        <p:spPr>
          <a:xfrm>
            <a:off x="609600" y="1981200"/>
            <a:ext cx="8077200" cy="2585323"/>
          </a:xfrm>
          <a:prstGeom prst="rect">
            <a:avLst/>
          </a:prstGeom>
          <a:noFill/>
        </p:spPr>
        <p:txBody>
          <a:bodyPr wrap="square" rtlCol="0">
            <a:spAutoFit/>
          </a:bodyPr>
          <a:lstStyle/>
          <a:p>
            <a:r>
              <a:rPr lang="en-US" dirty="0" smtClean="0"/>
              <a:t>Possible answers:</a:t>
            </a:r>
          </a:p>
          <a:p>
            <a:r>
              <a:rPr lang="en-US" dirty="0" smtClean="0"/>
              <a:t>Always (4)</a:t>
            </a:r>
          </a:p>
          <a:p>
            <a:r>
              <a:rPr lang="en-US" dirty="0" smtClean="0"/>
              <a:t>Sometimes (3)</a:t>
            </a:r>
          </a:p>
          <a:p>
            <a:r>
              <a:rPr lang="en-US" dirty="0" smtClean="0"/>
              <a:t>Rarely (2)</a:t>
            </a:r>
          </a:p>
          <a:p>
            <a:r>
              <a:rPr lang="en-US" dirty="0" smtClean="0"/>
              <a:t>Never (1)</a:t>
            </a:r>
          </a:p>
          <a:p>
            <a:endParaRPr lang="en-US" dirty="0" smtClean="0"/>
          </a:p>
          <a:p>
            <a:r>
              <a:rPr lang="en-US" dirty="0" smtClean="0"/>
              <a:t>This item refers to (planned or scheduled non-emergency) treatment and care provided by doctors, nurses, and therapists at the hospital, clinic, office, or other location.</a:t>
            </a:r>
          </a:p>
        </p:txBody>
      </p:sp>
      <p:sp>
        <p:nvSpPr>
          <p:cNvPr id="5" name="Slide Number Placeholder 4"/>
          <p:cNvSpPr>
            <a:spLocks noGrp="1"/>
          </p:cNvSpPr>
          <p:nvPr>
            <p:ph type="sldNum" sz="quarter" idx="12"/>
          </p:nvPr>
        </p:nvSpPr>
        <p:spPr/>
        <p:txBody>
          <a:bodyPr/>
          <a:lstStyle/>
          <a:p>
            <a:fld id="{10A90688-F7EE-45B3-B4FF-F920DEFBB892}" type="slidenum">
              <a:rPr lang="en-US" smtClean="0"/>
              <a:pPr/>
              <a:t>19</a:t>
            </a:fld>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838200"/>
            <a:ext cx="9144000" cy="1189038"/>
          </a:xfrm>
        </p:spPr>
        <p:txBody>
          <a:bodyPr anchor="ctr">
            <a:noAutofit/>
          </a:bodyPr>
          <a:lstStyle/>
          <a:p>
            <a:pPr algn="ctr"/>
            <a:r>
              <a:rPr lang="en-US" sz="4400" dirty="0" smtClean="0"/>
              <a:t>Welcome to DOEA’s Priority</a:t>
            </a:r>
            <a:br>
              <a:rPr lang="en-US" sz="4400" dirty="0" smtClean="0"/>
            </a:br>
            <a:r>
              <a:rPr lang="en-US" sz="4400" dirty="0" smtClean="0"/>
              <a:t>Score/Rank Review Training</a:t>
            </a:r>
            <a:endParaRPr lang="en-US" sz="4400" dirty="0"/>
          </a:p>
        </p:txBody>
      </p:sp>
      <p:sp>
        <p:nvSpPr>
          <p:cNvPr id="5" name="TextBox 4"/>
          <p:cNvSpPr txBox="1"/>
          <p:nvPr/>
        </p:nvSpPr>
        <p:spPr>
          <a:xfrm>
            <a:off x="609600" y="2438400"/>
            <a:ext cx="8077200" cy="3970318"/>
          </a:xfrm>
          <a:prstGeom prst="rect">
            <a:avLst/>
          </a:prstGeom>
          <a:noFill/>
        </p:spPr>
        <p:txBody>
          <a:bodyPr wrap="square" rtlCol="0">
            <a:spAutoFit/>
          </a:bodyPr>
          <a:lstStyle/>
          <a:p>
            <a:r>
              <a:rPr lang="en-US" dirty="0" smtClean="0"/>
              <a:t>This training addresses questions that result from the priority score and rank generated by the Client Information and Registration Tracking System (CIRTS) when a DOEA 701A or 701B Form is entered into CIRTS.</a:t>
            </a:r>
          </a:p>
          <a:p>
            <a:endParaRPr lang="en-US" dirty="0" smtClean="0"/>
          </a:p>
          <a:p>
            <a:r>
              <a:rPr lang="en-US" dirty="0" smtClean="0"/>
              <a:t>DOEA Forms 701A and 701B are used to conduct screenings and assessments for applicants and recipients of DOEA-funded programs and services.</a:t>
            </a:r>
          </a:p>
          <a:p>
            <a:endParaRPr lang="en-US" dirty="0" smtClean="0"/>
          </a:p>
          <a:p>
            <a:r>
              <a:rPr lang="en-US" dirty="0" smtClean="0"/>
              <a:t>This training is designed to help screeners and assessors apply standard criteria when recording responses to the priority score items during the screening or assessment process. </a:t>
            </a:r>
          </a:p>
          <a:p>
            <a:endParaRPr lang="en-US" dirty="0" smtClean="0"/>
          </a:p>
          <a:p>
            <a:r>
              <a:rPr lang="en-US" dirty="0" smtClean="0"/>
              <a:t>This training incorporates scenarios and feedback from Lead Agencies, Aging and Disability Resource Centers (ADRCs), and Comprehensive Assessment and Review for Long Term Care Services (CARES).</a:t>
            </a:r>
          </a:p>
        </p:txBody>
      </p:sp>
      <p:sp>
        <p:nvSpPr>
          <p:cNvPr id="4" name="Slide Number Placeholder 3"/>
          <p:cNvSpPr>
            <a:spLocks noGrp="1"/>
          </p:cNvSpPr>
          <p:nvPr>
            <p:ph type="sldNum" sz="quarter" idx="12"/>
          </p:nvPr>
        </p:nvSpPr>
        <p:spPr/>
        <p:txBody>
          <a:bodyPr/>
          <a:lstStyle/>
          <a:p>
            <a:fld id="{10A90688-F7EE-45B3-B4FF-F920DEFBB892}" type="slidenum">
              <a:rPr lang="en-US" smtClean="0"/>
              <a:pPr/>
              <a:t>2</a:t>
            </a:fld>
            <a:endParaRPr lang="en-US"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609600" y="685800"/>
            <a:ext cx="8153400" cy="3785652"/>
          </a:xfrm>
          <a:prstGeom prst="rect">
            <a:avLst/>
          </a:prstGeom>
          <a:noFill/>
        </p:spPr>
        <p:txBody>
          <a:bodyPr wrap="square" rtlCol="0">
            <a:spAutoFit/>
          </a:bodyPr>
          <a:lstStyle/>
          <a:p>
            <a:r>
              <a:rPr lang="en-US" sz="3200" dirty="0" smtClean="0"/>
              <a:t>Scenario:</a:t>
            </a:r>
          </a:p>
          <a:p>
            <a:endParaRPr lang="en-US" sz="1200" dirty="0" smtClean="0"/>
          </a:p>
          <a:p>
            <a:r>
              <a:rPr lang="en-US" dirty="0" smtClean="0"/>
              <a:t>Mr. and Mrs. J are 82 and 79 years old respectively, both with chronic health conditions, including diabetes, high blood pressure, and heart disease.  These health conditions require the couple to keep routine doctor appointments for regular medical tests and health screens.  In the rural area in which they live, the nearest health clinic is 20 miles from their home.  The health clinic occasionally provides outreach and medical screenings in surrounding areas and sometimes sends out visiting nurses.  </a:t>
            </a:r>
          </a:p>
          <a:p>
            <a:endParaRPr lang="en-US" dirty="0" smtClean="0"/>
          </a:p>
          <a:p>
            <a:r>
              <a:rPr lang="en-US" sz="2400" dirty="0" smtClean="0"/>
              <a:t>Question:</a:t>
            </a:r>
          </a:p>
          <a:p>
            <a:endParaRPr lang="en-US" sz="1200" dirty="0" smtClean="0"/>
          </a:p>
          <a:p>
            <a:r>
              <a:rPr lang="en-US" dirty="0" smtClean="0"/>
              <a:t>Is medical care readily available to Mr. and Mrs. J?</a:t>
            </a:r>
            <a:endParaRPr lang="en-US" dirty="0"/>
          </a:p>
        </p:txBody>
      </p:sp>
      <p:sp>
        <p:nvSpPr>
          <p:cNvPr id="5" name="Slide Number Placeholder 4"/>
          <p:cNvSpPr>
            <a:spLocks noGrp="1"/>
          </p:cNvSpPr>
          <p:nvPr>
            <p:ph type="sldNum" sz="quarter" idx="12"/>
          </p:nvPr>
        </p:nvSpPr>
        <p:spPr/>
        <p:txBody>
          <a:bodyPr/>
          <a:lstStyle/>
          <a:p>
            <a:fld id="{10A90688-F7EE-45B3-B4FF-F920DEFBB892}" type="slidenum">
              <a:rPr lang="en-US" smtClean="0"/>
              <a:pPr/>
              <a:t>20</a:t>
            </a:fld>
            <a:endParaRPr lang="en-US" dirty="0"/>
          </a:p>
        </p:txBody>
      </p:sp>
      <p:sp>
        <p:nvSpPr>
          <p:cNvPr id="7" name="TextBox 6"/>
          <p:cNvSpPr txBox="1"/>
          <p:nvPr/>
        </p:nvSpPr>
        <p:spPr>
          <a:xfrm>
            <a:off x="609600" y="4724400"/>
            <a:ext cx="8077200" cy="1231106"/>
          </a:xfrm>
          <a:prstGeom prst="rect">
            <a:avLst/>
          </a:prstGeom>
          <a:noFill/>
        </p:spPr>
        <p:txBody>
          <a:bodyPr wrap="square" rtlCol="0">
            <a:spAutoFit/>
          </a:bodyPr>
          <a:lstStyle/>
          <a:p>
            <a:r>
              <a:rPr lang="en-US" sz="2400" dirty="0" smtClean="0"/>
              <a:t>Answer:</a:t>
            </a:r>
          </a:p>
          <a:p>
            <a:endParaRPr lang="en-US" sz="1200" dirty="0" smtClean="0"/>
          </a:p>
          <a:p>
            <a:r>
              <a:rPr lang="en-US" dirty="0" smtClean="0"/>
              <a:t>In this scenario, the answer is “sometimes.” Routine (planned or scheduled non-emergency) medical care is available to Mr. and Mrs. J in a limited capacity.</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slide(fromBottom)">
                                      <p:cBhvr>
                                        <p:cTn id="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8229600" cy="1143000"/>
          </a:xfrm>
        </p:spPr>
        <p:txBody>
          <a:bodyPr>
            <a:normAutofit/>
          </a:bodyPr>
          <a:lstStyle/>
          <a:p>
            <a:r>
              <a:rPr lang="en-US" sz="3600" dirty="0" smtClean="0"/>
              <a:t>Is transportation to medical care readily available?</a:t>
            </a:r>
            <a:endParaRPr lang="en-US" sz="3600" dirty="0"/>
          </a:p>
        </p:txBody>
      </p:sp>
      <p:sp>
        <p:nvSpPr>
          <p:cNvPr id="4" name="TextBox 3"/>
          <p:cNvSpPr txBox="1"/>
          <p:nvPr/>
        </p:nvSpPr>
        <p:spPr>
          <a:xfrm>
            <a:off x="609600" y="1905000"/>
            <a:ext cx="8077200" cy="2862322"/>
          </a:xfrm>
          <a:prstGeom prst="rect">
            <a:avLst/>
          </a:prstGeom>
          <a:noFill/>
        </p:spPr>
        <p:txBody>
          <a:bodyPr wrap="square" rtlCol="0">
            <a:spAutoFit/>
          </a:bodyPr>
          <a:lstStyle/>
          <a:p>
            <a:r>
              <a:rPr lang="en-US" dirty="0" smtClean="0"/>
              <a:t>Possible answers: </a:t>
            </a:r>
          </a:p>
          <a:p>
            <a:r>
              <a:rPr lang="en-US" dirty="0" smtClean="0"/>
              <a:t>Always (4)</a:t>
            </a:r>
          </a:p>
          <a:p>
            <a:r>
              <a:rPr lang="en-US" dirty="0" smtClean="0"/>
              <a:t>Sometimes (3)</a:t>
            </a:r>
          </a:p>
          <a:p>
            <a:r>
              <a:rPr lang="en-US" dirty="0" smtClean="0"/>
              <a:t>Rarely (2)</a:t>
            </a:r>
          </a:p>
          <a:p>
            <a:r>
              <a:rPr lang="en-US" dirty="0" smtClean="0"/>
              <a:t>Never (1)</a:t>
            </a:r>
          </a:p>
          <a:p>
            <a:endParaRPr lang="en-US" dirty="0" smtClean="0"/>
          </a:p>
          <a:p>
            <a:r>
              <a:rPr lang="en-US" dirty="0" smtClean="0"/>
              <a:t>This is meant to include any means of transportation that the consumer is able to arrange on their own. This does not include calling 911.</a:t>
            </a:r>
          </a:p>
          <a:p>
            <a:endParaRPr lang="en-US" dirty="0" smtClean="0"/>
          </a:p>
          <a:p>
            <a:endParaRPr lang="en-US" dirty="0" smtClean="0"/>
          </a:p>
        </p:txBody>
      </p:sp>
      <p:sp>
        <p:nvSpPr>
          <p:cNvPr id="5" name="Slide Number Placeholder 4"/>
          <p:cNvSpPr>
            <a:spLocks noGrp="1"/>
          </p:cNvSpPr>
          <p:nvPr>
            <p:ph type="sldNum" sz="quarter" idx="12"/>
          </p:nvPr>
        </p:nvSpPr>
        <p:spPr/>
        <p:txBody>
          <a:bodyPr/>
          <a:lstStyle/>
          <a:p>
            <a:fld id="{10A90688-F7EE-45B3-B4FF-F920DEFBB892}" type="slidenum">
              <a:rPr lang="en-US" smtClean="0"/>
              <a:pPr/>
              <a:t>21</a:t>
            </a:fld>
            <a:endParaRPr lang="en-US"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609600" y="685800"/>
            <a:ext cx="8077200" cy="4093428"/>
          </a:xfrm>
          <a:prstGeom prst="rect">
            <a:avLst/>
          </a:prstGeom>
          <a:noFill/>
        </p:spPr>
        <p:txBody>
          <a:bodyPr wrap="square" rtlCol="0">
            <a:spAutoFit/>
          </a:bodyPr>
          <a:lstStyle/>
          <a:p>
            <a:r>
              <a:rPr lang="en-US" sz="3200" dirty="0" smtClean="0"/>
              <a:t>Scenario:</a:t>
            </a:r>
          </a:p>
          <a:p>
            <a:endParaRPr lang="en-US" sz="1200" dirty="0" smtClean="0"/>
          </a:p>
          <a:p>
            <a:r>
              <a:rPr lang="en-US" dirty="0" smtClean="0"/>
              <a:t>Ms. E, age 91, lives alone in a rural town.  She does not drive and her only relative lives out of state.  She was recently diagnosed with hypertension and is feeling ill.  She needs to have her blood pressure checked and her high blood pressure prescription renewed by the doctor.  It is 11:00 a.m. on Thursday and the doctor has agreed to see her at 11:30 a.m. as the office closes at noon.  Her neighbor works during the day, and there is no taxi service available where she lives.  Ms. E is afraid of hospitals and will only see her primary doctor.  Without ample notice, it is difficult for Ms. E to obtain transportation to see the doctor. </a:t>
            </a:r>
          </a:p>
          <a:p>
            <a:endParaRPr lang="en-US" dirty="0" smtClean="0"/>
          </a:p>
          <a:p>
            <a:r>
              <a:rPr lang="en-US" sz="2400" dirty="0" smtClean="0"/>
              <a:t>Question:</a:t>
            </a:r>
          </a:p>
          <a:p>
            <a:endParaRPr lang="en-US" sz="1200" dirty="0" smtClean="0"/>
          </a:p>
          <a:p>
            <a:r>
              <a:rPr lang="en-US" dirty="0" smtClean="0"/>
              <a:t>Is transportation to medical care readily available to Ms. E?</a:t>
            </a:r>
          </a:p>
        </p:txBody>
      </p:sp>
      <p:sp>
        <p:nvSpPr>
          <p:cNvPr id="4" name="Slide Number Placeholder 3"/>
          <p:cNvSpPr>
            <a:spLocks noGrp="1"/>
          </p:cNvSpPr>
          <p:nvPr>
            <p:ph type="sldNum" sz="quarter" idx="12"/>
          </p:nvPr>
        </p:nvSpPr>
        <p:spPr/>
        <p:txBody>
          <a:bodyPr/>
          <a:lstStyle/>
          <a:p>
            <a:fld id="{10A90688-F7EE-45B3-B4FF-F920DEFBB892}" type="slidenum">
              <a:rPr lang="en-US" smtClean="0"/>
              <a:pPr/>
              <a:t>22</a:t>
            </a:fld>
            <a:endParaRPr lang="en-US" dirty="0"/>
          </a:p>
        </p:txBody>
      </p:sp>
      <p:sp>
        <p:nvSpPr>
          <p:cNvPr id="5" name="TextBox 4"/>
          <p:cNvSpPr txBox="1"/>
          <p:nvPr/>
        </p:nvSpPr>
        <p:spPr>
          <a:xfrm>
            <a:off x="609600" y="4953000"/>
            <a:ext cx="8077200" cy="1477328"/>
          </a:xfrm>
          <a:prstGeom prst="rect">
            <a:avLst/>
          </a:prstGeom>
          <a:noFill/>
        </p:spPr>
        <p:txBody>
          <a:bodyPr wrap="square" rtlCol="0">
            <a:spAutoFit/>
          </a:bodyPr>
          <a:lstStyle/>
          <a:p>
            <a:r>
              <a:rPr lang="en-US" sz="2400" dirty="0" smtClean="0"/>
              <a:t>Answer:</a:t>
            </a:r>
          </a:p>
          <a:p>
            <a:endParaRPr lang="en-US" sz="1200" dirty="0" smtClean="0"/>
          </a:p>
          <a:p>
            <a:r>
              <a:rPr lang="en-US" dirty="0" smtClean="0"/>
              <a:t>In this scenario, the consumer may indicate that transportation to medical care is rarely available.  She cannot get to her doctor’s office without assistance from someone to drive her and her options are limited.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slide(fromBottom)">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685800"/>
            <a:ext cx="8229600" cy="1143000"/>
          </a:xfrm>
        </p:spPr>
        <p:txBody>
          <a:bodyPr>
            <a:normAutofit/>
          </a:bodyPr>
          <a:lstStyle/>
          <a:p>
            <a:r>
              <a:rPr lang="en-US" sz="3600" dirty="0" smtClean="0"/>
              <a:t>Do your finances/insurance permit access to healthcare and medications?</a:t>
            </a:r>
            <a:endParaRPr lang="en-US" sz="3600" dirty="0"/>
          </a:p>
        </p:txBody>
      </p:sp>
      <p:sp>
        <p:nvSpPr>
          <p:cNvPr id="4" name="TextBox 3"/>
          <p:cNvSpPr txBox="1"/>
          <p:nvPr/>
        </p:nvSpPr>
        <p:spPr>
          <a:xfrm>
            <a:off x="609600" y="1981200"/>
            <a:ext cx="8077200" cy="2585323"/>
          </a:xfrm>
          <a:prstGeom prst="rect">
            <a:avLst/>
          </a:prstGeom>
          <a:noFill/>
        </p:spPr>
        <p:txBody>
          <a:bodyPr wrap="square" rtlCol="0">
            <a:spAutoFit/>
          </a:bodyPr>
          <a:lstStyle/>
          <a:p>
            <a:r>
              <a:rPr lang="en-US" dirty="0" smtClean="0"/>
              <a:t>Possible answers:</a:t>
            </a:r>
          </a:p>
          <a:p>
            <a:r>
              <a:rPr lang="en-US" dirty="0" smtClean="0"/>
              <a:t>Always (4)</a:t>
            </a:r>
          </a:p>
          <a:p>
            <a:r>
              <a:rPr lang="en-US" dirty="0" smtClean="0"/>
              <a:t>Sometimes (3)</a:t>
            </a:r>
          </a:p>
          <a:p>
            <a:r>
              <a:rPr lang="en-US" dirty="0" smtClean="0"/>
              <a:t>Rarely (2)</a:t>
            </a:r>
          </a:p>
          <a:p>
            <a:r>
              <a:rPr lang="en-US" dirty="0" smtClean="0"/>
              <a:t>Never (1)</a:t>
            </a:r>
          </a:p>
          <a:p>
            <a:endParaRPr lang="en-US" dirty="0" smtClean="0"/>
          </a:p>
          <a:p>
            <a:r>
              <a:rPr lang="en-US" dirty="0" smtClean="0"/>
              <a:t>This refers to the consumer's overall ability to afford treatment that can be achieved in combination with insurance and other means.</a:t>
            </a:r>
          </a:p>
          <a:p>
            <a:endParaRPr lang="en-US" dirty="0" smtClean="0"/>
          </a:p>
        </p:txBody>
      </p:sp>
      <p:sp>
        <p:nvSpPr>
          <p:cNvPr id="5" name="Slide Number Placeholder 4"/>
          <p:cNvSpPr>
            <a:spLocks noGrp="1"/>
          </p:cNvSpPr>
          <p:nvPr>
            <p:ph type="sldNum" sz="quarter" idx="12"/>
          </p:nvPr>
        </p:nvSpPr>
        <p:spPr/>
        <p:txBody>
          <a:bodyPr/>
          <a:lstStyle/>
          <a:p>
            <a:fld id="{10A90688-F7EE-45B3-B4FF-F920DEFBB892}" type="slidenum">
              <a:rPr lang="en-US" smtClean="0"/>
              <a:pPr/>
              <a:t>23</a:t>
            </a:fld>
            <a:endParaRPr lang="en-US"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8229600" cy="627888"/>
          </a:xfrm>
        </p:spPr>
        <p:txBody>
          <a:bodyPr>
            <a:normAutofit/>
          </a:bodyPr>
          <a:lstStyle/>
          <a:p>
            <a:r>
              <a:rPr lang="en-US" sz="3600" dirty="0" smtClean="0"/>
              <a:t>Activities of Daily Living (ADLs)</a:t>
            </a:r>
            <a:endParaRPr lang="en-US" sz="3600" dirty="0"/>
          </a:p>
        </p:txBody>
      </p:sp>
      <p:sp>
        <p:nvSpPr>
          <p:cNvPr id="5" name="TextBox 4"/>
          <p:cNvSpPr txBox="1"/>
          <p:nvPr/>
        </p:nvSpPr>
        <p:spPr>
          <a:xfrm>
            <a:off x="609600" y="1371600"/>
            <a:ext cx="8077200" cy="2862322"/>
          </a:xfrm>
          <a:prstGeom prst="rect">
            <a:avLst/>
          </a:prstGeom>
          <a:noFill/>
        </p:spPr>
        <p:txBody>
          <a:bodyPr wrap="square" rtlCol="0">
            <a:spAutoFit/>
          </a:bodyPr>
          <a:lstStyle/>
          <a:p>
            <a:r>
              <a:rPr lang="en-US" dirty="0" smtClean="0"/>
              <a:t>This section helps to identify the consumer's ability to function in daily life. </a:t>
            </a:r>
          </a:p>
          <a:p>
            <a:endParaRPr lang="en-US" dirty="0" smtClean="0"/>
          </a:p>
          <a:p>
            <a:r>
              <a:rPr lang="en-US" dirty="0" smtClean="0"/>
              <a:t>Activities of Daily Living deal with self-care issues.</a:t>
            </a:r>
          </a:p>
          <a:p>
            <a:endParaRPr lang="en-US" dirty="0" smtClean="0"/>
          </a:p>
          <a:p>
            <a:r>
              <a:rPr lang="en-US" dirty="0" smtClean="0"/>
              <a:t>The objective is to determine the amount of assistance the consumer generally needs to function as normally and independently as possible.</a:t>
            </a:r>
            <a:r>
              <a:rPr lang="en-US" b="1" dirty="0" smtClean="0"/>
              <a:t> </a:t>
            </a:r>
          </a:p>
          <a:p>
            <a:endParaRPr lang="en-US" b="1" dirty="0" smtClean="0"/>
          </a:p>
          <a:p>
            <a:r>
              <a:rPr lang="en-US" dirty="0" smtClean="0"/>
              <a:t>If a consumer is receiving assistance because they live in a facility, like an ALF or nursing facility, score the level of assistance they receive by task on an individual basis.</a:t>
            </a:r>
          </a:p>
        </p:txBody>
      </p:sp>
      <p:sp>
        <p:nvSpPr>
          <p:cNvPr id="4" name="Slide Number Placeholder 3"/>
          <p:cNvSpPr>
            <a:spLocks noGrp="1"/>
          </p:cNvSpPr>
          <p:nvPr>
            <p:ph type="sldNum" sz="quarter" idx="12"/>
          </p:nvPr>
        </p:nvSpPr>
        <p:spPr/>
        <p:txBody>
          <a:bodyPr/>
          <a:lstStyle/>
          <a:p>
            <a:fld id="{10A90688-F7EE-45B3-B4FF-F920DEFBB892}" type="slidenum">
              <a:rPr lang="en-US" smtClean="0"/>
              <a:pPr/>
              <a:t>24</a:t>
            </a:fld>
            <a:endParaRPr lang="en-US"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685800"/>
            <a:ext cx="8229600" cy="1143000"/>
          </a:xfrm>
        </p:spPr>
        <p:txBody>
          <a:bodyPr>
            <a:normAutofit/>
          </a:bodyPr>
          <a:lstStyle/>
          <a:p>
            <a:r>
              <a:rPr lang="en-US" sz="3600" dirty="0" smtClean="0"/>
              <a:t>How much help do you need with the following ADLs?</a:t>
            </a:r>
            <a:endParaRPr lang="en-US" sz="3600" dirty="0"/>
          </a:p>
        </p:txBody>
      </p:sp>
      <p:sp>
        <p:nvSpPr>
          <p:cNvPr id="3" name="Content Placeholder 2"/>
          <p:cNvSpPr>
            <a:spLocks noGrp="1"/>
          </p:cNvSpPr>
          <p:nvPr>
            <p:ph idx="1"/>
          </p:nvPr>
        </p:nvSpPr>
        <p:spPr>
          <a:xfrm>
            <a:off x="609600" y="1828800"/>
            <a:ext cx="8077200" cy="3886200"/>
          </a:xfrm>
        </p:spPr>
        <p:txBody>
          <a:bodyPr>
            <a:noAutofit/>
          </a:bodyPr>
          <a:lstStyle/>
          <a:p>
            <a:pPr>
              <a:lnSpc>
                <a:spcPct val="200000"/>
              </a:lnSpc>
            </a:pPr>
            <a:r>
              <a:rPr lang="en-US" sz="2000" dirty="0" smtClean="0"/>
              <a:t>Bathing</a:t>
            </a:r>
          </a:p>
          <a:p>
            <a:pPr>
              <a:lnSpc>
                <a:spcPct val="200000"/>
              </a:lnSpc>
            </a:pPr>
            <a:r>
              <a:rPr lang="en-US" sz="2000" dirty="0" smtClean="0"/>
              <a:t>Dressing</a:t>
            </a:r>
          </a:p>
          <a:p>
            <a:pPr>
              <a:lnSpc>
                <a:spcPct val="200000"/>
              </a:lnSpc>
            </a:pPr>
            <a:r>
              <a:rPr lang="en-US" sz="2000" dirty="0" smtClean="0"/>
              <a:t>Eating</a:t>
            </a:r>
          </a:p>
          <a:p>
            <a:pPr>
              <a:lnSpc>
                <a:spcPct val="200000"/>
              </a:lnSpc>
            </a:pPr>
            <a:r>
              <a:rPr lang="en-US" sz="2000" dirty="0" smtClean="0"/>
              <a:t>Using Bathroom</a:t>
            </a:r>
          </a:p>
          <a:p>
            <a:pPr>
              <a:lnSpc>
                <a:spcPct val="200000"/>
              </a:lnSpc>
            </a:pPr>
            <a:r>
              <a:rPr lang="en-US" sz="2000" dirty="0" smtClean="0"/>
              <a:t>Transferring</a:t>
            </a:r>
          </a:p>
          <a:p>
            <a:pPr>
              <a:lnSpc>
                <a:spcPct val="200000"/>
              </a:lnSpc>
            </a:pPr>
            <a:r>
              <a:rPr lang="en-US" sz="2000" dirty="0" smtClean="0"/>
              <a:t>Walking/Mobility</a:t>
            </a:r>
          </a:p>
        </p:txBody>
      </p:sp>
      <p:sp>
        <p:nvSpPr>
          <p:cNvPr id="4" name="Slide Number Placeholder 3"/>
          <p:cNvSpPr>
            <a:spLocks noGrp="1"/>
          </p:cNvSpPr>
          <p:nvPr>
            <p:ph type="sldNum" sz="quarter" idx="12"/>
          </p:nvPr>
        </p:nvSpPr>
        <p:spPr/>
        <p:txBody>
          <a:bodyPr/>
          <a:lstStyle/>
          <a:p>
            <a:fld id="{10A90688-F7EE-45B3-B4FF-F920DEFBB892}" type="slidenum">
              <a:rPr lang="en-US" smtClean="0"/>
              <a:pPr/>
              <a:t>25</a:t>
            </a:fld>
            <a:endParaRPr lang="en-US" dirty="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685800"/>
            <a:ext cx="8229600" cy="551688"/>
          </a:xfrm>
        </p:spPr>
        <p:txBody>
          <a:bodyPr>
            <a:noAutofit/>
          </a:bodyPr>
          <a:lstStyle/>
          <a:p>
            <a:r>
              <a:rPr lang="en-US" sz="3600" dirty="0" smtClean="0"/>
              <a:t>Bathing</a:t>
            </a:r>
            <a:endParaRPr lang="en-US" sz="3600" dirty="0"/>
          </a:p>
        </p:txBody>
      </p:sp>
      <p:sp>
        <p:nvSpPr>
          <p:cNvPr id="4" name="TextBox 3"/>
          <p:cNvSpPr txBox="1"/>
          <p:nvPr/>
        </p:nvSpPr>
        <p:spPr>
          <a:xfrm>
            <a:off x="609600" y="1219200"/>
            <a:ext cx="8077200" cy="5596532"/>
          </a:xfrm>
          <a:prstGeom prst="rect">
            <a:avLst/>
          </a:prstGeom>
          <a:noFill/>
        </p:spPr>
        <p:txBody>
          <a:bodyPr wrap="square" rtlCol="0">
            <a:spAutoFit/>
          </a:bodyPr>
          <a:lstStyle/>
          <a:p>
            <a:pPr>
              <a:lnSpc>
                <a:spcPct val="150000"/>
              </a:lnSpc>
            </a:pPr>
            <a:r>
              <a:rPr lang="en-US" sz="1500" b="1" dirty="0" smtClean="0"/>
              <a:t>No Help</a:t>
            </a:r>
            <a:r>
              <a:rPr lang="en-US" sz="1500" dirty="0" smtClean="0"/>
              <a:t> - Consumer is able to:</a:t>
            </a:r>
          </a:p>
          <a:p>
            <a:pPr>
              <a:lnSpc>
                <a:spcPct val="150000"/>
              </a:lnSpc>
              <a:buFont typeface="Arial" pitchFamily="34" charset="0"/>
              <a:buChar char="•"/>
            </a:pPr>
            <a:r>
              <a:rPr lang="en-US" sz="1500" dirty="0" smtClean="0"/>
              <a:t> Run the water</a:t>
            </a:r>
          </a:p>
          <a:p>
            <a:pPr>
              <a:lnSpc>
                <a:spcPct val="150000"/>
              </a:lnSpc>
              <a:buFont typeface="Arial" pitchFamily="34" charset="0"/>
              <a:buChar char="•"/>
            </a:pPr>
            <a:r>
              <a:rPr lang="en-US" sz="1500" dirty="0" smtClean="0"/>
              <a:t>Take the bath or shower</a:t>
            </a:r>
          </a:p>
          <a:p>
            <a:pPr>
              <a:lnSpc>
                <a:spcPct val="150000"/>
              </a:lnSpc>
              <a:buFont typeface="Arial" pitchFamily="34" charset="0"/>
              <a:buChar char="•"/>
            </a:pPr>
            <a:r>
              <a:rPr lang="en-US" sz="1500" dirty="0" smtClean="0"/>
              <a:t> Wash all parts of the body, including hair without help from another person</a:t>
            </a:r>
          </a:p>
          <a:p>
            <a:pPr>
              <a:lnSpc>
                <a:spcPct val="150000"/>
              </a:lnSpc>
            </a:pPr>
            <a:endParaRPr lang="en-US" sz="1500" b="1" dirty="0" smtClean="0"/>
          </a:p>
          <a:p>
            <a:pPr>
              <a:lnSpc>
                <a:spcPct val="150000"/>
              </a:lnSpc>
            </a:pPr>
            <a:r>
              <a:rPr lang="en-US" sz="1500" b="1" dirty="0" smtClean="0"/>
              <a:t>No help but relies on Assistive Device</a:t>
            </a:r>
            <a:r>
              <a:rPr lang="en-US" sz="1500" dirty="0" smtClean="0"/>
              <a:t> - Consumer is able to perform all parts of the bathing activity because of the use of assistive device(s).</a:t>
            </a:r>
          </a:p>
          <a:p>
            <a:pPr>
              <a:lnSpc>
                <a:spcPct val="150000"/>
              </a:lnSpc>
            </a:pPr>
            <a:endParaRPr lang="en-US" sz="1500" dirty="0" smtClean="0"/>
          </a:p>
          <a:p>
            <a:pPr>
              <a:lnSpc>
                <a:spcPct val="150000"/>
              </a:lnSpc>
            </a:pPr>
            <a:r>
              <a:rPr lang="en-US" sz="1500" b="1" dirty="0" smtClean="0"/>
              <a:t>Supervision</a:t>
            </a:r>
            <a:r>
              <a:rPr lang="en-US" sz="1500" dirty="0" smtClean="0"/>
              <a:t> - Consumer is able to perform all parts of the bathing activity if another person is there during the activity to:</a:t>
            </a:r>
          </a:p>
          <a:p>
            <a:pPr>
              <a:lnSpc>
                <a:spcPct val="150000"/>
              </a:lnSpc>
              <a:buFont typeface="Arial" pitchFamily="34" charset="0"/>
              <a:buChar char="•"/>
            </a:pPr>
            <a:r>
              <a:rPr lang="en-US" sz="1500" dirty="0" smtClean="0"/>
              <a:t> Lend support by their presence; or</a:t>
            </a:r>
          </a:p>
          <a:p>
            <a:pPr>
              <a:lnSpc>
                <a:spcPct val="150000"/>
              </a:lnSpc>
              <a:buFont typeface="Arial" pitchFamily="34" charset="0"/>
              <a:buChar char="•"/>
            </a:pPr>
            <a:r>
              <a:rPr lang="en-US" sz="1500" dirty="0" smtClean="0"/>
              <a:t> Coach the consumer through the activity</a:t>
            </a:r>
          </a:p>
          <a:p>
            <a:pPr>
              <a:lnSpc>
                <a:spcPct val="150000"/>
              </a:lnSpc>
              <a:buFont typeface="Arial" pitchFamily="34" charset="0"/>
              <a:buChar char="•"/>
            </a:pPr>
            <a:r>
              <a:rPr lang="en-US" sz="1500" b="1" dirty="0" smtClean="0"/>
              <a:t> Example 1</a:t>
            </a:r>
            <a:r>
              <a:rPr lang="en-US" sz="1500" dirty="0" smtClean="0"/>
              <a:t>:  Another person is needed because the consumer is afraid of falling.</a:t>
            </a:r>
          </a:p>
          <a:p>
            <a:pPr>
              <a:lnSpc>
                <a:spcPct val="150000"/>
              </a:lnSpc>
              <a:buFont typeface="Arial" pitchFamily="34" charset="0"/>
              <a:buChar char="•"/>
            </a:pPr>
            <a:r>
              <a:rPr lang="en-US" sz="1500" b="1" dirty="0" smtClean="0"/>
              <a:t> Example 2</a:t>
            </a:r>
            <a:r>
              <a:rPr lang="en-US" sz="1500" dirty="0" smtClean="0"/>
              <a:t>: Another person is needed to remind the consumer to complete all parts of the activity.</a:t>
            </a:r>
          </a:p>
          <a:p>
            <a:pPr>
              <a:lnSpc>
                <a:spcPct val="150000"/>
              </a:lnSpc>
            </a:pPr>
            <a:r>
              <a:rPr lang="en-US" sz="1500" b="1" dirty="0" smtClean="0"/>
              <a:t>Note: No hands-on assistance is given.</a:t>
            </a:r>
            <a:endParaRPr lang="en-US" sz="1500" dirty="0" smtClean="0">
              <a:solidFill>
                <a:srgbClr val="0070C0"/>
              </a:solidFill>
            </a:endParaRPr>
          </a:p>
        </p:txBody>
      </p:sp>
      <p:sp>
        <p:nvSpPr>
          <p:cNvPr id="5" name="Slide Number Placeholder 4"/>
          <p:cNvSpPr>
            <a:spLocks noGrp="1"/>
          </p:cNvSpPr>
          <p:nvPr>
            <p:ph type="sldNum" sz="quarter" idx="12"/>
          </p:nvPr>
        </p:nvSpPr>
        <p:spPr/>
        <p:txBody>
          <a:bodyPr/>
          <a:lstStyle/>
          <a:p>
            <a:fld id="{10A90688-F7EE-45B3-B4FF-F920DEFBB892}" type="slidenum">
              <a:rPr lang="en-US" smtClean="0"/>
              <a:pPr/>
              <a:t>26</a:t>
            </a:fld>
            <a:endParaRPr lang="en-US" dirty="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609600" y="1219200"/>
            <a:ext cx="8077200" cy="4557786"/>
          </a:xfrm>
          <a:prstGeom prst="rect">
            <a:avLst/>
          </a:prstGeom>
          <a:noFill/>
        </p:spPr>
        <p:txBody>
          <a:bodyPr wrap="square" rtlCol="0">
            <a:spAutoFit/>
          </a:bodyPr>
          <a:lstStyle/>
          <a:p>
            <a:pPr>
              <a:lnSpc>
                <a:spcPct val="150000"/>
              </a:lnSpc>
            </a:pPr>
            <a:r>
              <a:rPr lang="en-US" sz="1500" b="1" dirty="0" smtClean="0"/>
              <a:t>Some Help </a:t>
            </a:r>
            <a:r>
              <a:rPr lang="en-US" sz="1500" dirty="0" smtClean="0"/>
              <a:t>–</a:t>
            </a:r>
          </a:p>
          <a:p>
            <a:pPr>
              <a:lnSpc>
                <a:spcPct val="150000"/>
              </a:lnSpc>
              <a:buFont typeface="Arial" pitchFamily="34" charset="0"/>
              <a:buChar char="•"/>
            </a:pPr>
            <a:r>
              <a:rPr lang="en-US" sz="1500" dirty="0" smtClean="0"/>
              <a:t> Consumer is able to perform some parts of the bathing activity.</a:t>
            </a:r>
          </a:p>
          <a:p>
            <a:pPr>
              <a:lnSpc>
                <a:spcPct val="150000"/>
              </a:lnSpc>
              <a:buFont typeface="Arial" pitchFamily="34" charset="0"/>
              <a:buChar char="•"/>
            </a:pPr>
            <a:r>
              <a:rPr lang="en-US" sz="1500" dirty="0" smtClean="0"/>
              <a:t> Another person is needed during the activity to lend some hands-on assistance.</a:t>
            </a:r>
          </a:p>
          <a:p>
            <a:pPr>
              <a:lnSpc>
                <a:spcPct val="150000"/>
              </a:lnSpc>
              <a:buFont typeface="Arial" pitchFamily="34" charset="0"/>
              <a:buChar char="•"/>
            </a:pPr>
            <a:r>
              <a:rPr lang="en-US" sz="1500" b="1" dirty="0" smtClean="0"/>
              <a:t> Example 1: </a:t>
            </a:r>
            <a:r>
              <a:rPr lang="en-US" sz="1500" dirty="0" smtClean="0"/>
              <a:t>Another person needs to wash the consumer’s hair or back.</a:t>
            </a:r>
          </a:p>
          <a:p>
            <a:pPr>
              <a:lnSpc>
                <a:spcPct val="150000"/>
              </a:lnSpc>
              <a:buFont typeface="Arial" pitchFamily="34" charset="0"/>
              <a:buChar char="•"/>
            </a:pPr>
            <a:r>
              <a:rPr lang="en-US" sz="1500" b="1" dirty="0" smtClean="0"/>
              <a:t> Example 2: </a:t>
            </a:r>
            <a:r>
              <a:rPr lang="en-US" sz="1500" dirty="0" smtClean="0"/>
              <a:t>Consumer needs another person to help them into the tub and hand them the hand-held sprayer.</a:t>
            </a:r>
          </a:p>
          <a:p>
            <a:pPr>
              <a:lnSpc>
                <a:spcPct val="150000"/>
              </a:lnSpc>
            </a:pPr>
            <a:endParaRPr lang="en-US" sz="1500" dirty="0" smtClean="0"/>
          </a:p>
          <a:p>
            <a:pPr>
              <a:lnSpc>
                <a:spcPct val="150000"/>
              </a:lnSpc>
            </a:pPr>
            <a:r>
              <a:rPr lang="en-US" sz="1500" b="1" dirty="0" smtClean="0"/>
              <a:t>Total Help </a:t>
            </a:r>
            <a:r>
              <a:rPr lang="en-US" sz="1500" dirty="0" smtClean="0"/>
              <a:t>–</a:t>
            </a:r>
          </a:p>
          <a:p>
            <a:pPr>
              <a:lnSpc>
                <a:spcPct val="150000"/>
              </a:lnSpc>
              <a:buFont typeface="Arial" pitchFamily="34" charset="0"/>
              <a:buChar char="•"/>
            </a:pPr>
            <a:r>
              <a:rPr lang="en-US" sz="1500" dirty="0" smtClean="0"/>
              <a:t> Consumer is unable to perform the bathing activity. </a:t>
            </a:r>
          </a:p>
          <a:p>
            <a:pPr>
              <a:lnSpc>
                <a:spcPct val="150000"/>
              </a:lnSpc>
              <a:buFont typeface="Arial" pitchFamily="34" charset="0"/>
              <a:buChar char="•"/>
            </a:pPr>
            <a:r>
              <a:rPr lang="en-US" sz="1500" dirty="0" smtClean="0"/>
              <a:t> Another person is needed to bathe the consumer.</a:t>
            </a:r>
          </a:p>
          <a:p>
            <a:pPr>
              <a:lnSpc>
                <a:spcPct val="150000"/>
              </a:lnSpc>
              <a:buFont typeface="Arial" pitchFamily="34" charset="0"/>
              <a:buChar char="•"/>
            </a:pPr>
            <a:r>
              <a:rPr lang="en-US" sz="1500" b="1" dirty="0" smtClean="0"/>
              <a:t> Example 1: </a:t>
            </a:r>
            <a:r>
              <a:rPr lang="en-US" sz="1500" dirty="0" smtClean="0"/>
              <a:t>Consumer must be physically led through every part of the activity due to dementia.</a:t>
            </a:r>
          </a:p>
          <a:p>
            <a:pPr>
              <a:lnSpc>
                <a:spcPct val="150000"/>
              </a:lnSpc>
              <a:buFont typeface="Arial" pitchFamily="34" charset="0"/>
              <a:buChar char="•"/>
            </a:pPr>
            <a:r>
              <a:rPr lang="en-US" sz="1500" b="1" dirty="0" smtClean="0"/>
              <a:t> Example 2: </a:t>
            </a:r>
            <a:r>
              <a:rPr lang="en-US" sz="1500" dirty="0" smtClean="0"/>
              <a:t>Consumer is bed bound and physically unable to bathe himself/herself.</a:t>
            </a:r>
          </a:p>
        </p:txBody>
      </p:sp>
      <p:sp>
        <p:nvSpPr>
          <p:cNvPr id="3" name="Title 1"/>
          <p:cNvSpPr>
            <a:spLocks noGrp="1"/>
          </p:cNvSpPr>
          <p:nvPr>
            <p:ph type="title"/>
          </p:nvPr>
        </p:nvSpPr>
        <p:spPr>
          <a:xfrm>
            <a:off x="609600" y="685800"/>
            <a:ext cx="8229600" cy="551688"/>
          </a:xfrm>
        </p:spPr>
        <p:txBody>
          <a:bodyPr>
            <a:noAutofit/>
          </a:bodyPr>
          <a:lstStyle/>
          <a:p>
            <a:r>
              <a:rPr lang="en-US" sz="3600" dirty="0" smtClean="0"/>
              <a:t>Bathing</a:t>
            </a:r>
            <a:endParaRPr lang="en-US" sz="3600" dirty="0"/>
          </a:p>
        </p:txBody>
      </p:sp>
      <p:sp>
        <p:nvSpPr>
          <p:cNvPr id="5" name="Slide Number Placeholder 4"/>
          <p:cNvSpPr>
            <a:spLocks noGrp="1"/>
          </p:cNvSpPr>
          <p:nvPr>
            <p:ph type="sldNum" sz="quarter" idx="12"/>
          </p:nvPr>
        </p:nvSpPr>
        <p:spPr/>
        <p:txBody>
          <a:bodyPr/>
          <a:lstStyle/>
          <a:p>
            <a:fld id="{10A90688-F7EE-45B3-B4FF-F920DEFBB892}" type="slidenum">
              <a:rPr lang="en-US" smtClean="0"/>
              <a:pPr/>
              <a:t>27</a:t>
            </a:fld>
            <a:endParaRPr lang="en-US" dirty="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8229600" cy="627888"/>
          </a:xfrm>
        </p:spPr>
        <p:txBody>
          <a:bodyPr>
            <a:normAutofit/>
          </a:bodyPr>
          <a:lstStyle/>
          <a:p>
            <a:r>
              <a:rPr lang="en-US" sz="3200" dirty="0" smtClean="0"/>
              <a:t>Sample Assistive Devices for Bathing</a:t>
            </a:r>
            <a:endParaRPr lang="en-US" sz="3200" dirty="0"/>
          </a:p>
        </p:txBody>
      </p:sp>
      <p:sp>
        <p:nvSpPr>
          <p:cNvPr id="3" name="Content Placeholder 2"/>
          <p:cNvSpPr>
            <a:spLocks noGrp="1"/>
          </p:cNvSpPr>
          <p:nvPr>
            <p:ph idx="1"/>
          </p:nvPr>
        </p:nvSpPr>
        <p:spPr>
          <a:xfrm>
            <a:off x="609600" y="1371600"/>
            <a:ext cx="8077200" cy="5257800"/>
          </a:xfrm>
        </p:spPr>
        <p:txBody>
          <a:bodyPr>
            <a:normAutofit/>
          </a:bodyPr>
          <a:lstStyle/>
          <a:p>
            <a:pPr>
              <a:lnSpc>
                <a:spcPct val="150000"/>
              </a:lnSpc>
            </a:pPr>
            <a:r>
              <a:rPr lang="en-US" sz="2000" dirty="0" smtClean="0"/>
              <a:t>Grab bars</a:t>
            </a:r>
          </a:p>
          <a:p>
            <a:pPr>
              <a:lnSpc>
                <a:spcPct val="150000"/>
              </a:lnSpc>
            </a:pPr>
            <a:r>
              <a:rPr lang="en-US" sz="2000" dirty="0" smtClean="0"/>
              <a:t>Hand-held shower head</a:t>
            </a:r>
          </a:p>
          <a:p>
            <a:pPr>
              <a:lnSpc>
                <a:spcPct val="150000"/>
              </a:lnSpc>
            </a:pPr>
            <a:r>
              <a:rPr lang="en-US" sz="2000" dirty="0" smtClean="0"/>
              <a:t>Bath seat with arm rails</a:t>
            </a:r>
          </a:p>
          <a:p>
            <a:pPr>
              <a:lnSpc>
                <a:spcPct val="150000"/>
              </a:lnSpc>
            </a:pPr>
            <a:r>
              <a:rPr lang="en-US" sz="2000" dirty="0" smtClean="0"/>
              <a:t>Non-slip floor mat</a:t>
            </a:r>
          </a:p>
          <a:p>
            <a:pPr>
              <a:lnSpc>
                <a:spcPct val="150000"/>
              </a:lnSpc>
            </a:pPr>
            <a:r>
              <a:rPr lang="en-US" sz="2000" dirty="0" smtClean="0"/>
              <a:t>Transfer bath bench</a:t>
            </a:r>
          </a:p>
          <a:p>
            <a:pPr>
              <a:lnSpc>
                <a:spcPct val="150000"/>
              </a:lnSpc>
            </a:pPr>
            <a:r>
              <a:rPr lang="en-US" sz="2000" dirty="0" smtClean="0"/>
              <a:t>Tap turners</a:t>
            </a:r>
          </a:p>
          <a:p>
            <a:pPr>
              <a:lnSpc>
                <a:spcPct val="150000"/>
              </a:lnSpc>
            </a:pPr>
            <a:r>
              <a:rPr lang="en-US" sz="2000" dirty="0" smtClean="0"/>
              <a:t>Bath mitts</a:t>
            </a:r>
          </a:p>
          <a:p>
            <a:pPr>
              <a:lnSpc>
                <a:spcPct val="150000"/>
              </a:lnSpc>
            </a:pPr>
            <a:r>
              <a:rPr lang="en-US" sz="2000" dirty="0" smtClean="0"/>
              <a:t>Long-handled brushes or sponges</a:t>
            </a:r>
          </a:p>
          <a:p>
            <a:pPr>
              <a:lnSpc>
                <a:spcPct val="150000"/>
              </a:lnSpc>
            </a:pPr>
            <a:r>
              <a:rPr lang="en-US" sz="2000" dirty="0" smtClean="0"/>
              <a:t>No rinse shampoo/body wash</a:t>
            </a:r>
          </a:p>
        </p:txBody>
      </p:sp>
      <p:sp>
        <p:nvSpPr>
          <p:cNvPr id="4" name="Slide Number Placeholder 3"/>
          <p:cNvSpPr>
            <a:spLocks noGrp="1"/>
          </p:cNvSpPr>
          <p:nvPr>
            <p:ph type="sldNum" sz="quarter" idx="12"/>
          </p:nvPr>
        </p:nvSpPr>
        <p:spPr/>
        <p:txBody>
          <a:bodyPr/>
          <a:lstStyle/>
          <a:p>
            <a:fld id="{10A90688-F7EE-45B3-B4FF-F920DEFBB892}" type="slidenum">
              <a:rPr lang="en-US" smtClean="0"/>
              <a:pPr/>
              <a:t>28</a:t>
            </a:fld>
            <a:endParaRPr lang="en-US" dirty="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8229600" cy="627888"/>
          </a:xfrm>
        </p:spPr>
        <p:txBody>
          <a:bodyPr>
            <a:normAutofit/>
          </a:bodyPr>
          <a:lstStyle/>
          <a:p>
            <a:r>
              <a:rPr lang="en-US" sz="3600" dirty="0" smtClean="0"/>
              <a:t>Dressing</a:t>
            </a:r>
            <a:endParaRPr lang="en-US" sz="3600" dirty="0"/>
          </a:p>
        </p:txBody>
      </p:sp>
      <p:sp>
        <p:nvSpPr>
          <p:cNvPr id="4" name="TextBox 3"/>
          <p:cNvSpPr txBox="1"/>
          <p:nvPr/>
        </p:nvSpPr>
        <p:spPr>
          <a:xfrm>
            <a:off x="609600" y="1219200"/>
            <a:ext cx="8077200" cy="5596532"/>
          </a:xfrm>
          <a:prstGeom prst="rect">
            <a:avLst/>
          </a:prstGeom>
          <a:noFill/>
        </p:spPr>
        <p:txBody>
          <a:bodyPr wrap="square" rtlCol="0">
            <a:spAutoFit/>
          </a:bodyPr>
          <a:lstStyle/>
          <a:p>
            <a:pPr>
              <a:lnSpc>
                <a:spcPct val="150000"/>
              </a:lnSpc>
            </a:pPr>
            <a:r>
              <a:rPr lang="en-US" sz="1500" b="1" dirty="0" smtClean="0"/>
              <a:t>No Help</a:t>
            </a:r>
            <a:r>
              <a:rPr lang="en-US" sz="1500" dirty="0" smtClean="0"/>
              <a:t> - Consumer is able to:</a:t>
            </a:r>
          </a:p>
          <a:p>
            <a:pPr>
              <a:lnSpc>
                <a:spcPct val="150000"/>
              </a:lnSpc>
              <a:buFont typeface="Arial" pitchFamily="34" charset="0"/>
              <a:buChar char="•"/>
            </a:pPr>
            <a:r>
              <a:rPr lang="en-US" sz="1500" dirty="0" smtClean="0"/>
              <a:t> Put clothes on</a:t>
            </a:r>
          </a:p>
          <a:p>
            <a:pPr>
              <a:lnSpc>
                <a:spcPct val="150000"/>
              </a:lnSpc>
              <a:buFont typeface="Arial" pitchFamily="34" charset="0"/>
              <a:buChar char="•"/>
            </a:pPr>
            <a:r>
              <a:rPr lang="en-US" sz="1500" dirty="0" smtClean="0"/>
              <a:t> Fasten clothes</a:t>
            </a:r>
          </a:p>
          <a:p>
            <a:pPr>
              <a:lnSpc>
                <a:spcPct val="150000"/>
              </a:lnSpc>
              <a:buFont typeface="Arial" pitchFamily="34" charset="0"/>
              <a:buChar char="•"/>
            </a:pPr>
            <a:r>
              <a:rPr lang="en-US" sz="1500" dirty="0" smtClean="0"/>
              <a:t> Put shoes on</a:t>
            </a:r>
          </a:p>
          <a:p>
            <a:pPr>
              <a:lnSpc>
                <a:spcPct val="150000"/>
              </a:lnSpc>
              <a:buFont typeface="Arial" pitchFamily="34" charset="0"/>
              <a:buChar char="•"/>
            </a:pPr>
            <a:r>
              <a:rPr lang="en-US" sz="1500" dirty="0" smtClean="0"/>
              <a:t> Get clothing and shoes unfastened and off</a:t>
            </a:r>
          </a:p>
          <a:p>
            <a:pPr>
              <a:lnSpc>
                <a:spcPct val="150000"/>
              </a:lnSpc>
            </a:pPr>
            <a:endParaRPr lang="en-US" sz="1500" b="1" dirty="0" smtClean="0"/>
          </a:p>
          <a:p>
            <a:pPr>
              <a:lnSpc>
                <a:spcPct val="150000"/>
              </a:lnSpc>
            </a:pPr>
            <a:r>
              <a:rPr lang="en-US" sz="1500" b="1" dirty="0" smtClean="0"/>
              <a:t>No help but relies on Assistive Device</a:t>
            </a:r>
            <a:r>
              <a:rPr lang="en-US" sz="1500" dirty="0" smtClean="0"/>
              <a:t> - Consumer is able to perform all parts of the dressing activity because of the use of assistive device(s).</a:t>
            </a:r>
          </a:p>
          <a:p>
            <a:pPr>
              <a:lnSpc>
                <a:spcPct val="150000"/>
              </a:lnSpc>
            </a:pPr>
            <a:endParaRPr lang="en-US" sz="1500" dirty="0" smtClean="0"/>
          </a:p>
          <a:p>
            <a:pPr>
              <a:lnSpc>
                <a:spcPct val="150000"/>
              </a:lnSpc>
            </a:pPr>
            <a:r>
              <a:rPr lang="en-US" sz="1500" b="1" dirty="0" smtClean="0"/>
              <a:t>Supervision</a:t>
            </a:r>
            <a:r>
              <a:rPr lang="en-US" sz="1500" dirty="0" smtClean="0"/>
              <a:t> - Consumer is able to perform all parts of the dressing activity if another person is there during the activity to:</a:t>
            </a:r>
          </a:p>
          <a:p>
            <a:pPr>
              <a:lnSpc>
                <a:spcPct val="150000"/>
              </a:lnSpc>
              <a:buFont typeface="Arial" pitchFamily="34" charset="0"/>
              <a:buChar char="•"/>
            </a:pPr>
            <a:r>
              <a:rPr lang="en-US" sz="1500" dirty="0" smtClean="0"/>
              <a:t> Lend support by their presence; or</a:t>
            </a:r>
          </a:p>
          <a:p>
            <a:pPr>
              <a:lnSpc>
                <a:spcPct val="150000"/>
              </a:lnSpc>
              <a:buFont typeface="Arial" pitchFamily="34" charset="0"/>
              <a:buChar char="•"/>
            </a:pPr>
            <a:r>
              <a:rPr lang="en-US" sz="1500" dirty="0" smtClean="0"/>
              <a:t> Coach the consumer through the activity</a:t>
            </a:r>
          </a:p>
          <a:p>
            <a:pPr>
              <a:lnSpc>
                <a:spcPct val="150000"/>
              </a:lnSpc>
              <a:buFont typeface="Arial" pitchFamily="34" charset="0"/>
              <a:buChar char="•"/>
            </a:pPr>
            <a:r>
              <a:rPr lang="en-US" sz="1500" b="1" dirty="0" smtClean="0"/>
              <a:t> Example</a:t>
            </a:r>
            <a:r>
              <a:rPr lang="en-US" sz="1500" dirty="0" smtClean="0"/>
              <a:t>: Another person is needed to remind the consumer to dress completely and 	appropriately.</a:t>
            </a:r>
          </a:p>
          <a:p>
            <a:pPr>
              <a:lnSpc>
                <a:spcPct val="150000"/>
              </a:lnSpc>
            </a:pPr>
            <a:r>
              <a:rPr lang="en-US" sz="1500" b="1" dirty="0" smtClean="0"/>
              <a:t>Note: No hands-on assistance is given.</a:t>
            </a:r>
          </a:p>
        </p:txBody>
      </p:sp>
      <p:sp>
        <p:nvSpPr>
          <p:cNvPr id="5" name="Slide Number Placeholder 4"/>
          <p:cNvSpPr>
            <a:spLocks noGrp="1"/>
          </p:cNvSpPr>
          <p:nvPr>
            <p:ph type="sldNum" sz="quarter" idx="12"/>
          </p:nvPr>
        </p:nvSpPr>
        <p:spPr/>
        <p:txBody>
          <a:bodyPr/>
          <a:lstStyle/>
          <a:p>
            <a:fld id="{10A90688-F7EE-45B3-B4FF-F920DEFBB892}" type="slidenum">
              <a:rPr lang="en-US" smtClean="0"/>
              <a:pPr/>
              <a:t>29</a:t>
            </a:fld>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457200"/>
            <a:ext cx="8229600" cy="990600"/>
          </a:xfrm>
        </p:spPr>
        <p:txBody>
          <a:bodyPr/>
          <a:lstStyle/>
          <a:p>
            <a:r>
              <a:rPr lang="en-US" dirty="0" smtClean="0"/>
              <a:t>Table of Contents</a:t>
            </a:r>
            <a:endParaRPr lang="en-US" dirty="0"/>
          </a:p>
        </p:txBody>
      </p:sp>
      <p:sp>
        <p:nvSpPr>
          <p:cNvPr id="3" name="Content Placeholder 2"/>
          <p:cNvSpPr>
            <a:spLocks noGrp="1"/>
          </p:cNvSpPr>
          <p:nvPr>
            <p:ph idx="1"/>
          </p:nvPr>
        </p:nvSpPr>
        <p:spPr>
          <a:xfrm>
            <a:off x="609600" y="1676400"/>
            <a:ext cx="8229600" cy="4389120"/>
          </a:xfrm>
        </p:spPr>
        <p:txBody>
          <a:bodyPr/>
          <a:lstStyle/>
          <a:p>
            <a:r>
              <a:rPr lang="en-US" dirty="0" smtClean="0">
                <a:hlinkClick r:id="rId2" action="ppaction://hlinksldjump"/>
              </a:rPr>
              <a:t>Priority Score</a:t>
            </a:r>
            <a:endParaRPr lang="en-US" dirty="0" smtClean="0"/>
          </a:p>
          <a:p>
            <a:r>
              <a:rPr lang="en-US" dirty="0" smtClean="0">
                <a:hlinkClick r:id="rId3" action="ppaction://hlinksldjump"/>
              </a:rPr>
              <a:t>CARES Policy</a:t>
            </a:r>
            <a:endParaRPr lang="en-US" dirty="0" smtClean="0"/>
          </a:p>
          <a:p>
            <a:r>
              <a:rPr lang="en-US" dirty="0" smtClean="0">
                <a:hlinkClick r:id="rId4" action="ppaction://hlinksldjump"/>
              </a:rPr>
              <a:t>Primary Caregiver</a:t>
            </a:r>
            <a:endParaRPr lang="en-US" dirty="0" smtClean="0"/>
          </a:p>
          <a:p>
            <a:r>
              <a:rPr lang="en-US" dirty="0" smtClean="0">
                <a:hlinkClick r:id="rId5" action="ppaction://hlinksldjump"/>
              </a:rPr>
              <a:t>Living Situation</a:t>
            </a:r>
            <a:endParaRPr lang="en-US" dirty="0" smtClean="0"/>
          </a:p>
          <a:p>
            <a:r>
              <a:rPr lang="en-US" dirty="0" smtClean="0">
                <a:hlinkClick r:id="rId6" action="ppaction://hlinksldjump"/>
              </a:rPr>
              <a:t>Caregiver Health</a:t>
            </a:r>
            <a:endParaRPr lang="en-US" dirty="0" smtClean="0"/>
          </a:p>
          <a:p>
            <a:r>
              <a:rPr lang="en-US" dirty="0" smtClean="0">
                <a:hlinkClick r:id="rId7" action="ppaction://hlinksldjump"/>
              </a:rPr>
              <a:t>Consumer Conditions</a:t>
            </a:r>
            <a:endParaRPr lang="en-US" dirty="0" smtClean="0"/>
          </a:p>
          <a:p>
            <a:r>
              <a:rPr lang="en-US" dirty="0" smtClean="0">
                <a:hlinkClick r:id="rId8" action="ppaction://hlinksldjump"/>
              </a:rPr>
              <a:t>Consumer Resources</a:t>
            </a:r>
            <a:endParaRPr lang="en-US" dirty="0" smtClean="0"/>
          </a:p>
          <a:p>
            <a:r>
              <a:rPr lang="en-US" dirty="0" smtClean="0">
                <a:hlinkClick r:id="rId9" action="ppaction://hlinksldjump"/>
              </a:rPr>
              <a:t>Activities of Daily Living (ADLs)</a:t>
            </a:r>
            <a:endParaRPr lang="en-US" dirty="0" smtClean="0"/>
          </a:p>
          <a:p>
            <a:r>
              <a:rPr lang="en-US" dirty="0" smtClean="0">
                <a:hlinkClick r:id="rId10" action="ppaction://hlinksldjump"/>
              </a:rPr>
              <a:t>Instrumental Activities of Daily Living (IADLs)</a:t>
            </a:r>
            <a:endParaRPr lang="en-US" dirty="0" smtClean="0"/>
          </a:p>
        </p:txBody>
      </p:sp>
      <p:sp>
        <p:nvSpPr>
          <p:cNvPr id="4" name="Slide Number Placeholder 3"/>
          <p:cNvSpPr>
            <a:spLocks noGrp="1"/>
          </p:cNvSpPr>
          <p:nvPr>
            <p:ph type="sldNum" sz="quarter" idx="12"/>
          </p:nvPr>
        </p:nvSpPr>
        <p:spPr/>
        <p:txBody>
          <a:bodyPr/>
          <a:lstStyle/>
          <a:p>
            <a:fld id="{10A90688-F7EE-45B3-B4FF-F920DEFBB892}" type="slidenum">
              <a:rPr lang="en-US" smtClean="0"/>
              <a:pPr/>
              <a:t>3</a:t>
            </a:fld>
            <a:endParaRPr lang="en-US" dirty="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609600" y="1219200"/>
            <a:ext cx="8077200" cy="3865289"/>
          </a:xfrm>
          <a:prstGeom prst="rect">
            <a:avLst/>
          </a:prstGeom>
          <a:noFill/>
        </p:spPr>
        <p:txBody>
          <a:bodyPr wrap="square" rtlCol="0">
            <a:spAutoFit/>
          </a:bodyPr>
          <a:lstStyle/>
          <a:p>
            <a:pPr>
              <a:lnSpc>
                <a:spcPct val="150000"/>
              </a:lnSpc>
            </a:pPr>
            <a:r>
              <a:rPr lang="en-US" sz="1500" b="1" dirty="0" smtClean="0"/>
              <a:t>Some Help </a:t>
            </a:r>
            <a:r>
              <a:rPr lang="en-US" sz="1500" dirty="0" smtClean="0"/>
              <a:t>–</a:t>
            </a:r>
          </a:p>
          <a:p>
            <a:pPr>
              <a:lnSpc>
                <a:spcPct val="150000"/>
              </a:lnSpc>
              <a:buFont typeface="Arial" pitchFamily="34" charset="0"/>
              <a:buChar char="•"/>
            </a:pPr>
            <a:r>
              <a:rPr lang="en-US" sz="1500" dirty="0" smtClean="0"/>
              <a:t> Consumer is able to perform some parts of the dressing activity.</a:t>
            </a:r>
          </a:p>
          <a:p>
            <a:pPr>
              <a:lnSpc>
                <a:spcPct val="150000"/>
              </a:lnSpc>
              <a:buFont typeface="Arial" pitchFamily="34" charset="0"/>
              <a:buChar char="•"/>
            </a:pPr>
            <a:r>
              <a:rPr lang="en-US" sz="1500" dirty="0" smtClean="0"/>
              <a:t> Another person is needed during the activity to lend some hands-on assistance.</a:t>
            </a:r>
            <a:endParaRPr lang="en-US" sz="1500" b="1" dirty="0" smtClean="0"/>
          </a:p>
          <a:p>
            <a:pPr>
              <a:lnSpc>
                <a:spcPct val="150000"/>
              </a:lnSpc>
              <a:buFont typeface="Arial" pitchFamily="34" charset="0"/>
              <a:buChar char="•"/>
            </a:pPr>
            <a:r>
              <a:rPr lang="en-US" sz="1500" b="1" dirty="0" smtClean="0"/>
              <a:t> Example: </a:t>
            </a:r>
            <a:r>
              <a:rPr lang="en-US" sz="1500" dirty="0" smtClean="0"/>
              <a:t>Another person is needed to zip up the back of a dress or help the consumer put on 	socks and shoes.</a:t>
            </a:r>
            <a:endParaRPr lang="en-US" sz="1500" b="1" dirty="0" smtClean="0"/>
          </a:p>
          <a:p>
            <a:pPr>
              <a:lnSpc>
                <a:spcPct val="150000"/>
              </a:lnSpc>
            </a:pPr>
            <a:endParaRPr lang="en-US" sz="1500" b="1" dirty="0" smtClean="0"/>
          </a:p>
          <a:p>
            <a:pPr>
              <a:lnSpc>
                <a:spcPct val="150000"/>
              </a:lnSpc>
            </a:pPr>
            <a:r>
              <a:rPr lang="en-US" sz="1500" b="1" dirty="0" smtClean="0"/>
              <a:t>Total Help</a:t>
            </a:r>
            <a:r>
              <a:rPr lang="en-US" sz="1500" dirty="0" smtClean="0"/>
              <a:t>–</a:t>
            </a:r>
          </a:p>
          <a:p>
            <a:pPr>
              <a:lnSpc>
                <a:spcPct val="150000"/>
              </a:lnSpc>
              <a:buFont typeface="Arial" pitchFamily="34" charset="0"/>
              <a:buChar char="•"/>
            </a:pPr>
            <a:r>
              <a:rPr lang="en-US" sz="1500" dirty="0" smtClean="0"/>
              <a:t> Consumer is unable to perform the dressing activity. </a:t>
            </a:r>
          </a:p>
          <a:p>
            <a:pPr>
              <a:lnSpc>
                <a:spcPct val="150000"/>
              </a:lnSpc>
              <a:buFont typeface="Arial" pitchFamily="34" charset="0"/>
              <a:buChar char="•"/>
            </a:pPr>
            <a:r>
              <a:rPr lang="en-US" sz="1500" dirty="0" smtClean="0"/>
              <a:t> Another person is needed to perform the activity for the consumer.</a:t>
            </a:r>
          </a:p>
          <a:p>
            <a:pPr>
              <a:lnSpc>
                <a:spcPct val="150000"/>
              </a:lnSpc>
              <a:buFont typeface="Arial" pitchFamily="34" charset="0"/>
              <a:buChar char="•"/>
            </a:pPr>
            <a:r>
              <a:rPr lang="en-US" sz="1500" b="1" dirty="0" smtClean="0"/>
              <a:t> Example 1: </a:t>
            </a:r>
            <a:r>
              <a:rPr lang="en-US" sz="1500" dirty="0" smtClean="0"/>
              <a:t>Consumer sits or stands while someone dresses him/her.</a:t>
            </a:r>
          </a:p>
          <a:p>
            <a:pPr>
              <a:lnSpc>
                <a:spcPct val="150000"/>
              </a:lnSpc>
              <a:buFont typeface="Arial" pitchFamily="34" charset="0"/>
              <a:buChar char="•"/>
            </a:pPr>
            <a:r>
              <a:rPr lang="en-US" sz="1500" dirty="0" smtClean="0"/>
              <a:t> </a:t>
            </a:r>
            <a:r>
              <a:rPr lang="en-US" sz="1500" b="1" dirty="0" smtClean="0"/>
              <a:t>Example 2: </a:t>
            </a:r>
            <a:r>
              <a:rPr lang="en-US" sz="1500" dirty="0" smtClean="0"/>
              <a:t>Consumer is bed bound and physically unable to dress himself/herself.</a:t>
            </a:r>
            <a:endParaRPr lang="en-US" sz="1500" dirty="0" smtClean="0">
              <a:solidFill>
                <a:srgbClr val="0070C0"/>
              </a:solidFill>
            </a:endParaRPr>
          </a:p>
        </p:txBody>
      </p:sp>
      <p:sp>
        <p:nvSpPr>
          <p:cNvPr id="5" name="Title 1"/>
          <p:cNvSpPr>
            <a:spLocks noGrp="1"/>
          </p:cNvSpPr>
          <p:nvPr>
            <p:ph type="title"/>
          </p:nvPr>
        </p:nvSpPr>
        <p:spPr>
          <a:xfrm>
            <a:off x="609600" y="609600"/>
            <a:ext cx="8229600" cy="627888"/>
          </a:xfrm>
        </p:spPr>
        <p:txBody>
          <a:bodyPr>
            <a:normAutofit/>
          </a:bodyPr>
          <a:lstStyle/>
          <a:p>
            <a:r>
              <a:rPr lang="en-US" sz="3600" dirty="0" smtClean="0"/>
              <a:t>Dressing</a:t>
            </a:r>
            <a:endParaRPr lang="en-US" sz="3600" dirty="0"/>
          </a:p>
        </p:txBody>
      </p:sp>
      <p:sp>
        <p:nvSpPr>
          <p:cNvPr id="6" name="Slide Number Placeholder 5"/>
          <p:cNvSpPr>
            <a:spLocks noGrp="1"/>
          </p:cNvSpPr>
          <p:nvPr>
            <p:ph type="sldNum" sz="quarter" idx="12"/>
          </p:nvPr>
        </p:nvSpPr>
        <p:spPr/>
        <p:txBody>
          <a:bodyPr/>
          <a:lstStyle/>
          <a:p>
            <a:fld id="{10A90688-F7EE-45B3-B4FF-F920DEFBB892}" type="slidenum">
              <a:rPr lang="en-US" smtClean="0"/>
              <a:pPr/>
              <a:t>30</a:t>
            </a:fld>
            <a:endParaRPr lang="en-US" dirty="0"/>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8229600" cy="627888"/>
          </a:xfrm>
        </p:spPr>
        <p:txBody>
          <a:bodyPr>
            <a:normAutofit/>
          </a:bodyPr>
          <a:lstStyle/>
          <a:p>
            <a:r>
              <a:rPr lang="en-US" sz="3200" dirty="0" smtClean="0"/>
              <a:t>Sample Assistive Devices for Dressing</a:t>
            </a:r>
            <a:endParaRPr lang="en-US" sz="3200" dirty="0"/>
          </a:p>
        </p:txBody>
      </p:sp>
      <p:sp>
        <p:nvSpPr>
          <p:cNvPr id="3" name="Content Placeholder 2"/>
          <p:cNvSpPr>
            <a:spLocks noGrp="1"/>
          </p:cNvSpPr>
          <p:nvPr>
            <p:ph idx="1"/>
          </p:nvPr>
        </p:nvSpPr>
        <p:spPr>
          <a:xfrm>
            <a:off x="609600" y="1295400"/>
            <a:ext cx="8077200" cy="5105400"/>
          </a:xfrm>
        </p:spPr>
        <p:txBody>
          <a:bodyPr>
            <a:normAutofit/>
          </a:bodyPr>
          <a:lstStyle/>
          <a:p>
            <a:pPr>
              <a:lnSpc>
                <a:spcPct val="150000"/>
              </a:lnSpc>
            </a:pPr>
            <a:r>
              <a:rPr lang="en-US" sz="2000" dirty="0" smtClean="0"/>
              <a:t>Long-handled shoe-horn</a:t>
            </a:r>
          </a:p>
          <a:p>
            <a:pPr>
              <a:lnSpc>
                <a:spcPct val="150000"/>
              </a:lnSpc>
            </a:pPr>
            <a:r>
              <a:rPr lang="en-US" sz="2000" dirty="0" smtClean="0"/>
              <a:t>Velcro fastenings</a:t>
            </a:r>
          </a:p>
          <a:p>
            <a:pPr>
              <a:lnSpc>
                <a:spcPct val="150000"/>
              </a:lnSpc>
            </a:pPr>
            <a:r>
              <a:rPr lang="en-US" sz="2000" dirty="0" smtClean="0"/>
              <a:t>Sock pullers</a:t>
            </a:r>
          </a:p>
          <a:p>
            <a:pPr>
              <a:lnSpc>
                <a:spcPct val="150000"/>
              </a:lnSpc>
            </a:pPr>
            <a:r>
              <a:rPr lang="en-US" sz="2000" dirty="0" smtClean="0"/>
              <a:t>Rubber gloves (for gripping tight-fitting stockings)</a:t>
            </a:r>
          </a:p>
          <a:p>
            <a:pPr>
              <a:lnSpc>
                <a:spcPct val="150000"/>
              </a:lnSpc>
            </a:pPr>
            <a:r>
              <a:rPr lang="en-US" sz="2000" dirty="0" smtClean="0"/>
              <a:t>Long-handled reachers</a:t>
            </a:r>
          </a:p>
          <a:p>
            <a:pPr>
              <a:lnSpc>
                <a:spcPct val="150000"/>
              </a:lnSpc>
            </a:pPr>
            <a:r>
              <a:rPr lang="en-US" sz="2000" dirty="0" smtClean="0"/>
              <a:t>Button hook</a:t>
            </a:r>
          </a:p>
          <a:p>
            <a:pPr>
              <a:lnSpc>
                <a:spcPct val="150000"/>
              </a:lnSpc>
            </a:pPr>
            <a:r>
              <a:rPr lang="en-US" sz="2000" dirty="0" smtClean="0"/>
              <a:t>Dressing stick</a:t>
            </a:r>
          </a:p>
          <a:p>
            <a:pPr>
              <a:lnSpc>
                <a:spcPct val="150000"/>
              </a:lnSpc>
            </a:pPr>
            <a:r>
              <a:rPr lang="en-US" sz="2000" dirty="0" smtClean="0"/>
              <a:t>Zipper pulls</a:t>
            </a:r>
          </a:p>
          <a:p>
            <a:pPr>
              <a:lnSpc>
                <a:spcPct val="150000"/>
              </a:lnSpc>
            </a:pPr>
            <a:r>
              <a:rPr lang="en-US" sz="2000" dirty="0" smtClean="0"/>
              <a:t>Elastic shoelaces</a:t>
            </a:r>
          </a:p>
        </p:txBody>
      </p:sp>
      <p:sp>
        <p:nvSpPr>
          <p:cNvPr id="4" name="Slide Number Placeholder 3"/>
          <p:cNvSpPr>
            <a:spLocks noGrp="1"/>
          </p:cNvSpPr>
          <p:nvPr>
            <p:ph type="sldNum" sz="quarter" idx="12"/>
          </p:nvPr>
        </p:nvSpPr>
        <p:spPr/>
        <p:txBody>
          <a:bodyPr/>
          <a:lstStyle/>
          <a:p>
            <a:fld id="{10A90688-F7EE-45B3-B4FF-F920DEFBB892}" type="slidenum">
              <a:rPr lang="en-US" smtClean="0"/>
              <a:pPr/>
              <a:t>31</a:t>
            </a:fld>
            <a:endParaRPr lang="en-US" dirty="0"/>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8229600" cy="627888"/>
          </a:xfrm>
        </p:spPr>
        <p:txBody>
          <a:bodyPr>
            <a:normAutofit/>
          </a:bodyPr>
          <a:lstStyle/>
          <a:p>
            <a:r>
              <a:rPr lang="en-US" sz="3600" dirty="0" smtClean="0"/>
              <a:t>Eating</a:t>
            </a:r>
            <a:endParaRPr lang="en-US" sz="3600" dirty="0"/>
          </a:p>
        </p:txBody>
      </p:sp>
      <p:sp>
        <p:nvSpPr>
          <p:cNvPr id="5" name="TextBox 4"/>
          <p:cNvSpPr txBox="1"/>
          <p:nvPr/>
        </p:nvSpPr>
        <p:spPr>
          <a:xfrm>
            <a:off x="609600" y="1219200"/>
            <a:ext cx="8077200" cy="5250283"/>
          </a:xfrm>
          <a:prstGeom prst="rect">
            <a:avLst/>
          </a:prstGeom>
          <a:noFill/>
        </p:spPr>
        <p:txBody>
          <a:bodyPr wrap="square" rtlCol="0">
            <a:spAutoFit/>
          </a:bodyPr>
          <a:lstStyle/>
          <a:p>
            <a:pPr>
              <a:lnSpc>
                <a:spcPct val="150000"/>
              </a:lnSpc>
            </a:pPr>
            <a:r>
              <a:rPr lang="en-US" sz="1500" b="1" dirty="0" smtClean="0"/>
              <a:t>No Help</a:t>
            </a:r>
            <a:r>
              <a:rPr lang="en-US" sz="1500" dirty="0" smtClean="0"/>
              <a:t> - Consumer is able to:</a:t>
            </a:r>
          </a:p>
          <a:p>
            <a:pPr>
              <a:lnSpc>
                <a:spcPct val="150000"/>
              </a:lnSpc>
              <a:buFont typeface="Arial" pitchFamily="34" charset="0"/>
              <a:buChar char="•"/>
            </a:pPr>
            <a:r>
              <a:rPr lang="en-US" sz="1500" dirty="0" smtClean="0"/>
              <a:t> Eat food</a:t>
            </a:r>
          </a:p>
          <a:p>
            <a:pPr>
              <a:lnSpc>
                <a:spcPct val="150000"/>
              </a:lnSpc>
              <a:buFont typeface="Arial" pitchFamily="34" charset="0"/>
              <a:buChar char="•"/>
            </a:pPr>
            <a:r>
              <a:rPr lang="en-US" sz="1500" dirty="0" smtClean="0"/>
              <a:t> Drink from a cup</a:t>
            </a:r>
          </a:p>
          <a:p>
            <a:pPr>
              <a:lnSpc>
                <a:spcPct val="150000"/>
              </a:lnSpc>
              <a:buFont typeface="Arial" pitchFamily="34" charset="0"/>
              <a:buChar char="•"/>
            </a:pPr>
            <a:r>
              <a:rPr lang="en-US" sz="1500" dirty="0" smtClean="0"/>
              <a:t> Cut food</a:t>
            </a:r>
          </a:p>
          <a:p>
            <a:pPr>
              <a:lnSpc>
                <a:spcPct val="150000"/>
              </a:lnSpc>
            </a:pPr>
            <a:endParaRPr lang="en-US" sz="1500" b="1" dirty="0" smtClean="0"/>
          </a:p>
          <a:p>
            <a:pPr>
              <a:lnSpc>
                <a:spcPct val="150000"/>
              </a:lnSpc>
            </a:pPr>
            <a:r>
              <a:rPr lang="en-US" sz="1500" b="1" dirty="0" smtClean="0"/>
              <a:t>No help but relies on Assistive Device</a:t>
            </a:r>
            <a:r>
              <a:rPr lang="en-US" sz="1500" dirty="0" smtClean="0"/>
              <a:t> - Consumer is able to perform all parts of the eating activity because of the use of assistive device(s).</a:t>
            </a:r>
          </a:p>
          <a:p>
            <a:pPr>
              <a:lnSpc>
                <a:spcPct val="150000"/>
              </a:lnSpc>
            </a:pPr>
            <a:endParaRPr lang="en-US" sz="1500" dirty="0" smtClean="0"/>
          </a:p>
          <a:p>
            <a:pPr>
              <a:lnSpc>
                <a:spcPct val="150000"/>
              </a:lnSpc>
            </a:pPr>
            <a:r>
              <a:rPr lang="en-US" sz="1500" b="1" dirty="0" smtClean="0"/>
              <a:t>Supervision</a:t>
            </a:r>
            <a:r>
              <a:rPr lang="en-US" sz="1500" dirty="0" smtClean="0"/>
              <a:t> - Consumer is able to perform all parts of the eating activity if another person is there during the activity to:</a:t>
            </a:r>
          </a:p>
          <a:p>
            <a:pPr>
              <a:lnSpc>
                <a:spcPct val="150000"/>
              </a:lnSpc>
              <a:buFont typeface="Arial" pitchFamily="34" charset="0"/>
              <a:buChar char="•"/>
            </a:pPr>
            <a:r>
              <a:rPr lang="en-US" sz="1500" dirty="0" smtClean="0"/>
              <a:t> Lend support by their presence; or</a:t>
            </a:r>
          </a:p>
          <a:p>
            <a:pPr>
              <a:lnSpc>
                <a:spcPct val="150000"/>
              </a:lnSpc>
              <a:buFont typeface="Arial" pitchFamily="34" charset="0"/>
              <a:buChar char="•"/>
            </a:pPr>
            <a:r>
              <a:rPr lang="en-US" sz="1500" dirty="0" smtClean="0"/>
              <a:t> Coach the consumer through the activity</a:t>
            </a:r>
          </a:p>
          <a:p>
            <a:pPr>
              <a:lnSpc>
                <a:spcPct val="150000"/>
              </a:lnSpc>
              <a:buFont typeface="Arial" pitchFamily="34" charset="0"/>
              <a:buChar char="•"/>
            </a:pPr>
            <a:r>
              <a:rPr lang="en-US" sz="1500" b="1" dirty="0" smtClean="0"/>
              <a:t> Example</a:t>
            </a:r>
            <a:r>
              <a:rPr lang="en-US" sz="1500" dirty="0" smtClean="0"/>
              <a:t>: Another person is needed to sit and encourage the consumer to eat what has been 	prepared for him/her.</a:t>
            </a:r>
          </a:p>
          <a:p>
            <a:pPr>
              <a:lnSpc>
                <a:spcPct val="150000"/>
              </a:lnSpc>
            </a:pPr>
            <a:r>
              <a:rPr lang="en-US" sz="1500" b="1" dirty="0" smtClean="0"/>
              <a:t>Note: No hands-on assistance is given.</a:t>
            </a:r>
            <a:endParaRPr lang="en-US" sz="1500" dirty="0" smtClean="0"/>
          </a:p>
        </p:txBody>
      </p:sp>
      <p:sp>
        <p:nvSpPr>
          <p:cNvPr id="4" name="Slide Number Placeholder 3"/>
          <p:cNvSpPr>
            <a:spLocks noGrp="1"/>
          </p:cNvSpPr>
          <p:nvPr>
            <p:ph type="sldNum" sz="quarter" idx="12"/>
          </p:nvPr>
        </p:nvSpPr>
        <p:spPr/>
        <p:txBody>
          <a:bodyPr/>
          <a:lstStyle/>
          <a:p>
            <a:fld id="{10A90688-F7EE-45B3-B4FF-F920DEFBB892}" type="slidenum">
              <a:rPr lang="en-US" smtClean="0"/>
              <a:pPr/>
              <a:t>32</a:t>
            </a:fld>
            <a:endParaRPr lang="en-US" dirty="0"/>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609600" y="1219200"/>
            <a:ext cx="8077200" cy="3901068"/>
          </a:xfrm>
          <a:prstGeom prst="rect">
            <a:avLst/>
          </a:prstGeom>
          <a:noFill/>
        </p:spPr>
        <p:txBody>
          <a:bodyPr wrap="square" rtlCol="0">
            <a:spAutoFit/>
          </a:bodyPr>
          <a:lstStyle/>
          <a:p>
            <a:pPr>
              <a:lnSpc>
                <a:spcPct val="150000"/>
              </a:lnSpc>
            </a:pPr>
            <a:r>
              <a:rPr lang="en-US" sz="1500" b="1" dirty="0" smtClean="0"/>
              <a:t>Some Help </a:t>
            </a:r>
            <a:r>
              <a:rPr lang="en-US" sz="1500" dirty="0" smtClean="0"/>
              <a:t>–</a:t>
            </a:r>
          </a:p>
          <a:p>
            <a:pPr>
              <a:lnSpc>
                <a:spcPct val="150000"/>
              </a:lnSpc>
              <a:buFont typeface="Arial" pitchFamily="34" charset="0"/>
              <a:buChar char="•"/>
            </a:pPr>
            <a:r>
              <a:rPr lang="en-US" sz="1500" dirty="0" smtClean="0"/>
              <a:t> Consumer is able to perform some parts of the eating activity.</a:t>
            </a:r>
          </a:p>
          <a:p>
            <a:pPr>
              <a:lnSpc>
                <a:spcPct val="150000"/>
              </a:lnSpc>
              <a:buFont typeface="Arial" pitchFamily="34" charset="0"/>
              <a:buChar char="•"/>
            </a:pPr>
            <a:r>
              <a:rPr lang="en-US" sz="1500" dirty="0" smtClean="0"/>
              <a:t> Another person is needed during the activity to lend some hands-on assistance.</a:t>
            </a:r>
          </a:p>
          <a:p>
            <a:pPr>
              <a:lnSpc>
                <a:spcPct val="150000"/>
              </a:lnSpc>
              <a:buFont typeface="Arial" pitchFamily="34" charset="0"/>
              <a:buChar char="•"/>
            </a:pPr>
            <a:r>
              <a:rPr lang="en-US" sz="1500" b="1" dirty="0" smtClean="0"/>
              <a:t> Example 1: </a:t>
            </a:r>
            <a:r>
              <a:rPr lang="en-US" sz="1500" dirty="0" smtClean="0"/>
              <a:t>Another person is needed to cut the meal into small pieces.</a:t>
            </a:r>
          </a:p>
          <a:p>
            <a:pPr>
              <a:lnSpc>
                <a:spcPct val="150000"/>
              </a:lnSpc>
              <a:buFont typeface="Arial" pitchFamily="34" charset="0"/>
              <a:buChar char="•"/>
            </a:pPr>
            <a:r>
              <a:rPr lang="en-US" sz="1500" b="1" dirty="0" smtClean="0"/>
              <a:t> Example 2: </a:t>
            </a:r>
            <a:r>
              <a:rPr lang="en-US" sz="1500" dirty="0" smtClean="0"/>
              <a:t>Consumer needs for another person to be present to clean up spills while the 	consumer feeds himself/herself.</a:t>
            </a:r>
          </a:p>
          <a:p>
            <a:endParaRPr lang="en-US" sz="1500" dirty="0" smtClean="0"/>
          </a:p>
          <a:p>
            <a:r>
              <a:rPr lang="en-US" sz="1500" dirty="0" smtClean="0"/>
              <a:t/>
            </a:r>
            <a:br>
              <a:rPr lang="en-US" sz="1500" dirty="0" smtClean="0"/>
            </a:br>
            <a:r>
              <a:rPr lang="en-US" sz="1500" b="1" dirty="0" smtClean="0"/>
              <a:t>Total Help </a:t>
            </a:r>
            <a:r>
              <a:rPr lang="en-US" sz="1500" dirty="0" smtClean="0"/>
              <a:t>–</a:t>
            </a:r>
          </a:p>
          <a:p>
            <a:pPr>
              <a:lnSpc>
                <a:spcPct val="150000"/>
              </a:lnSpc>
              <a:buFont typeface="Arial" pitchFamily="34" charset="0"/>
              <a:buChar char="•"/>
            </a:pPr>
            <a:r>
              <a:rPr lang="en-US" sz="1500" dirty="0" smtClean="0"/>
              <a:t> Consumer is unable to perform the eating activity. </a:t>
            </a:r>
          </a:p>
          <a:p>
            <a:pPr>
              <a:lnSpc>
                <a:spcPct val="150000"/>
              </a:lnSpc>
              <a:buFont typeface="Arial" pitchFamily="34" charset="0"/>
              <a:buChar char="•"/>
            </a:pPr>
            <a:r>
              <a:rPr lang="en-US" sz="1500" dirty="0" smtClean="0"/>
              <a:t> Another person is needed to feed the consumer.</a:t>
            </a:r>
          </a:p>
          <a:p>
            <a:pPr>
              <a:lnSpc>
                <a:spcPct val="150000"/>
              </a:lnSpc>
              <a:buFont typeface="Arial" pitchFamily="34" charset="0"/>
              <a:buChar char="•"/>
            </a:pPr>
            <a:r>
              <a:rPr lang="en-US" sz="1500" dirty="0" smtClean="0"/>
              <a:t> </a:t>
            </a:r>
            <a:r>
              <a:rPr lang="en-US" sz="1500" b="1" dirty="0" smtClean="0"/>
              <a:t>Example: </a:t>
            </a:r>
            <a:r>
              <a:rPr lang="en-US" sz="1500" dirty="0" smtClean="0"/>
              <a:t>Consumer has to be fed by another person.</a:t>
            </a:r>
          </a:p>
        </p:txBody>
      </p:sp>
      <p:sp>
        <p:nvSpPr>
          <p:cNvPr id="3" name="Title 1"/>
          <p:cNvSpPr>
            <a:spLocks noGrp="1"/>
          </p:cNvSpPr>
          <p:nvPr>
            <p:ph type="title"/>
          </p:nvPr>
        </p:nvSpPr>
        <p:spPr>
          <a:xfrm>
            <a:off x="609600" y="609600"/>
            <a:ext cx="8229600" cy="627888"/>
          </a:xfrm>
        </p:spPr>
        <p:txBody>
          <a:bodyPr>
            <a:normAutofit/>
          </a:bodyPr>
          <a:lstStyle/>
          <a:p>
            <a:r>
              <a:rPr lang="en-US" sz="3600" dirty="0" smtClean="0"/>
              <a:t>Eating</a:t>
            </a:r>
            <a:endParaRPr lang="en-US" sz="3600" dirty="0"/>
          </a:p>
        </p:txBody>
      </p:sp>
      <p:sp>
        <p:nvSpPr>
          <p:cNvPr id="5" name="Slide Number Placeholder 4"/>
          <p:cNvSpPr>
            <a:spLocks noGrp="1"/>
          </p:cNvSpPr>
          <p:nvPr>
            <p:ph type="sldNum" sz="quarter" idx="12"/>
          </p:nvPr>
        </p:nvSpPr>
        <p:spPr/>
        <p:txBody>
          <a:bodyPr/>
          <a:lstStyle/>
          <a:p>
            <a:fld id="{10A90688-F7EE-45B3-B4FF-F920DEFBB892}" type="slidenum">
              <a:rPr lang="en-US" smtClean="0"/>
              <a:pPr/>
              <a:t>33</a:t>
            </a:fld>
            <a:endParaRPr lang="en-US" dirty="0"/>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8229600" cy="627888"/>
          </a:xfrm>
        </p:spPr>
        <p:txBody>
          <a:bodyPr>
            <a:normAutofit/>
          </a:bodyPr>
          <a:lstStyle/>
          <a:p>
            <a:r>
              <a:rPr lang="en-US" sz="3200" dirty="0" smtClean="0"/>
              <a:t>Sample Assistive Devices for Eating</a:t>
            </a:r>
            <a:endParaRPr lang="en-US" sz="3200" dirty="0"/>
          </a:p>
        </p:txBody>
      </p:sp>
      <p:sp>
        <p:nvSpPr>
          <p:cNvPr id="3" name="Content Placeholder 2"/>
          <p:cNvSpPr>
            <a:spLocks noGrp="1"/>
          </p:cNvSpPr>
          <p:nvPr>
            <p:ph idx="1"/>
          </p:nvPr>
        </p:nvSpPr>
        <p:spPr>
          <a:xfrm>
            <a:off x="609600" y="1295400"/>
            <a:ext cx="8077200" cy="4953000"/>
          </a:xfrm>
        </p:spPr>
        <p:txBody>
          <a:bodyPr>
            <a:normAutofit/>
          </a:bodyPr>
          <a:lstStyle/>
          <a:p>
            <a:pPr>
              <a:lnSpc>
                <a:spcPct val="150000"/>
              </a:lnSpc>
            </a:pPr>
            <a:r>
              <a:rPr lang="en-US" sz="2000" dirty="0" smtClean="0"/>
              <a:t>Adapted cutlery</a:t>
            </a:r>
          </a:p>
          <a:p>
            <a:pPr>
              <a:lnSpc>
                <a:spcPct val="150000"/>
              </a:lnSpc>
            </a:pPr>
            <a:r>
              <a:rPr lang="en-US" sz="2000" dirty="0" smtClean="0"/>
              <a:t>Adhesive placemats</a:t>
            </a:r>
          </a:p>
          <a:p>
            <a:pPr>
              <a:lnSpc>
                <a:spcPct val="150000"/>
              </a:lnSpc>
            </a:pPr>
            <a:r>
              <a:rPr lang="en-US" sz="2000" dirty="0" smtClean="0"/>
              <a:t>Plate guard</a:t>
            </a:r>
          </a:p>
          <a:p>
            <a:pPr>
              <a:lnSpc>
                <a:spcPct val="150000"/>
              </a:lnSpc>
            </a:pPr>
            <a:r>
              <a:rPr lang="en-US" sz="2000" dirty="0" smtClean="0"/>
              <a:t>Attachable glass handle</a:t>
            </a:r>
          </a:p>
          <a:p>
            <a:pPr>
              <a:lnSpc>
                <a:spcPct val="150000"/>
              </a:lnSpc>
            </a:pPr>
            <a:r>
              <a:rPr lang="en-US" sz="2000" dirty="0" smtClean="0"/>
              <a:t>Bendable straw</a:t>
            </a:r>
          </a:p>
          <a:p>
            <a:pPr>
              <a:lnSpc>
                <a:spcPct val="150000"/>
              </a:lnSpc>
            </a:pPr>
            <a:r>
              <a:rPr lang="en-US" sz="2000" dirty="0" smtClean="0"/>
              <a:t>Straw-holder</a:t>
            </a:r>
          </a:p>
          <a:p>
            <a:pPr>
              <a:lnSpc>
                <a:spcPct val="150000"/>
              </a:lnSpc>
            </a:pPr>
            <a:r>
              <a:rPr lang="en-US" sz="2000" dirty="0" smtClean="0"/>
              <a:t>Plates with suction on bottom</a:t>
            </a:r>
          </a:p>
        </p:txBody>
      </p:sp>
      <p:sp>
        <p:nvSpPr>
          <p:cNvPr id="4" name="Slide Number Placeholder 3"/>
          <p:cNvSpPr>
            <a:spLocks noGrp="1"/>
          </p:cNvSpPr>
          <p:nvPr>
            <p:ph type="sldNum" sz="quarter" idx="12"/>
          </p:nvPr>
        </p:nvSpPr>
        <p:spPr/>
        <p:txBody>
          <a:bodyPr/>
          <a:lstStyle/>
          <a:p>
            <a:fld id="{10A90688-F7EE-45B3-B4FF-F920DEFBB892}" type="slidenum">
              <a:rPr lang="en-US" smtClean="0"/>
              <a:pPr/>
              <a:t>34</a:t>
            </a:fld>
            <a:endParaRPr lang="en-US" dirty="0"/>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8229600" cy="627888"/>
          </a:xfrm>
        </p:spPr>
        <p:txBody>
          <a:bodyPr>
            <a:normAutofit/>
          </a:bodyPr>
          <a:lstStyle/>
          <a:p>
            <a:r>
              <a:rPr lang="en-US" sz="3600" dirty="0" smtClean="0"/>
              <a:t>Using Bathroom</a:t>
            </a:r>
            <a:endParaRPr lang="en-US" sz="3600" dirty="0"/>
          </a:p>
        </p:txBody>
      </p:sp>
      <p:sp>
        <p:nvSpPr>
          <p:cNvPr id="4" name="TextBox 3"/>
          <p:cNvSpPr txBox="1"/>
          <p:nvPr/>
        </p:nvSpPr>
        <p:spPr>
          <a:xfrm>
            <a:off x="609600" y="1261468"/>
            <a:ext cx="8153400" cy="5596532"/>
          </a:xfrm>
          <a:prstGeom prst="rect">
            <a:avLst/>
          </a:prstGeom>
          <a:noFill/>
        </p:spPr>
        <p:txBody>
          <a:bodyPr wrap="square" rtlCol="0">
            <a:spAutoFit/>
          </a:bodyPr>
          <a:lstStyle/>
          <a:p>
            <a:pPr>
              <a:lnSpc>
                <a:spcPct val="150000"/>
              </a:lnSpc>
            </a:pPr>
            <a:r>
              <a:rPr lang="en-US" sz="1500" b="1" dirty="0" smtClean="0"/>
              <a:t>No Help</a:t>
            </a:r>
            <a:r>
              <a:rPr lang="en-US" sz="1500" dirty="0" smtClean="0"/>
              <a:t> - Consumer is able to:</a:t>
            </a:r>
          </a:p>
          <a:p>
            <a:pPr>
              <a:lnSpc>
                <a:spcPct val="150000"/>
              </a:lnSpc>
              <a:buFont typeface="Arial" pitchFamily="34" charset="0"/>
              <a:buChar char="•"/>
            </a:pPr>
            <a:r>
              <a:rPr lang="en-US" sz="1500" dirty="0" smtClean="0"/>
              <a:t> Get to the toilet</a:t>
            </a:r>
          </a:p>
          <a:p>
            <a:pPr>
              <a:lnSpc>
                <a:spcPct val="150000"/>
              </a:lnSpc>
              <a:buFont typeface="Arial" pitchFamily="34" charset="0"/>
              <a:buChar char="•"/>
            </a:pPr>
            <a:r>
              <a:rPr lang="en-US" sz="1500" dirty="0" smtClean="0"/>
              <a:t> Get on and off the toilet</a:t>
            </a:r>
          </a:p>
          <a:p>
            <a:pPr>
              <a:lnSpc>
                <a:spcPct val="150000"/>
              </a:lnSpc>
              <a:buFont typeface="Arial" pitchFamily="34" charset="0"/>
              <a:buChar char="•"/>
            </a:pPr>
            <a:r>
              <a:rPr lang="en-US" sz="1500" dirty="0" smtClean="0"/>
              <a:t> Adjust clothing</a:t>
            </a:r>
          </a:p>
          <a:p>
            <a:pPr>
              <a:lnSpc>
                <a:spcPct val="150000"/>
              </a:lnSpc>
              <a:buFont typeface="Arial" pitchFamily="34" charset="0"/>
              <a:buChar char="•"/>
            </a:pPr>
            <a:r>
              <a:rPr lang="en-US" sz="1500" dirty="0" smtClean="0"/>
              <a:t> Clean himself/herself if accidents occur</a:t>
            </a:r>
          </a:p>
          <a:p>
            <a:pPr>
              <a:lnSpc>
                <a:spcPct val="150000"/>
              </a:lnSpc>
            </a:pPr>
            <a:endParaRPr lang="en-US" sz="1500" b="1" dirty="0" smtClean="0"/>
          </a:p>
          <a:p>
            <a:pPr>
              <a:lnSpc>
                <a:spcPct val="150000"/>
              </a:lnSpc>
            </a:pPr>
            <a:r>
              <a:rPr lang="en-US" sz="1500" b="1" dirty="0" smtClean="0"/>
              <a:t>No help but relies on Assistive Device</a:t>
            </a:r>
            <a:r>
              <a:rPr lang="en-US" sz="1500" dirty="0" smtClean="0"/>
              <a:t> - Consumer is able to perform all parts of the toileting activity because of the use of assistive device(s).</a:t>
            </a:r>
          </a:p>
          <a:p>
            <a:pPr>
              <a:lnSpc>
                <a:spcPct val="150000"/>
              </a:lnSpc>
            </a:pPr>
            <a:endParaRPr lang="en-US" sz="1500" dirty="0" smtClean="0"/>
          </a:p>
          <a:p>
            <a:pPr>
              <a:lnSpc>
                <a:spcPct val="150000"/>
              </a:lnSpc>
            </a:pPr>
            <a:r>
              <a:rPr lang="en-US" sz="1500" b="1" dirty="0" smtClean="0"/>
              <a:t>Supervision</a:t>
            </a:r>
            <a:r>
              <a:rPr lang="en-US" sz="1500" dirty="0" smtClean="0"/>
              <a:t> - Consumer is able to perform all parts of the toileting activity if another person is there during the activity to:</a:t>
            </a:r>
          </a:p>
          <a:p>
            <a:pPr>
              <a:lnSpc>
                <a:spcPct val="150000"/>
              </a:lnSpc>
              <a:buFont typeface="Arial" pitchFamily="34" charset="0"/>
              <a:buChar char="•"/>
            </a:pPr>
            <a:r>
              <a:rPr lang="en-US" sz="1500" dirty="0" smtClean="0"/>
              <a:t> Lend support by their presence; or</a:t>
            </a:r>
          </a:p>
          <a:p>
            <a:pPr>
              <a:lnSpc>
                <a:spcPct val="150000"/>
              </a:lnSpc>
              <a:buFont typeface="Arial" pitchFamily="34" charset="0"/>
              <a:buChar char="•"/>
            </a:pPr>
            <a:r>
              <a:rPr lang="en-US" sz="1500" dirty="0" smtClean="0"/>
              <a:t> Coach the consumer through the activity</a:t>
            </a:r>
          </a:p>
          <a:p>
            <a:pPr>
              <a:lnSpc>
                <a:spcPct val="150000"/>
              </a:lnSpc>
              <a:buFont typeface="Arial" pitchFamily="34" charset="0"/>
              <a:buChar char="•"/>
            </a:pPr>
            <a:r>
              <a:rPr lang="en-US" sz="1500" b="1" dirty="0" smtClean="0"/>
              <a:t> Example 1</a:t>
            </a:r>
            <a:r>
              <a:rPr lang="en-US" sz="1500" dirty="0" smtClean="0"/>
              <a:t>:  Another person is needed because the consumer is unsure of himself/herself.</a:t>
            </a:r>
          </a:p>
          <a:p>
            <a:pPr>
              <a:lnSpc>
                <a:spcPct val="150000"/>
              </a:lnSpc>
              <a:buFont typeface="Arial" pitchFamily="34" charset="0"/>
              <a:buChar char="•"/>
            </a:pPr>
            <a:r>
              <a:rPr lang="en-US" sz="1500" b="1" dirty="0" smtClean="0"/>
              <a:t> Example 2</a:t>
            </a:r>
            <a:r>
              <a:rPr lang="en-US" sz="1500" dirty="0" smtClean="0"/>
              <a:t>: Consumer needs reminders of when they need to use the toilet.</a:t>
            </a:r>
          </a:p>
          <a:p>
            <a:pPr>
              <a:lnSpc>
                <a:spcPct val="150000"/>
              </a:lnSpc>
            </a:pPr>
            <a:r>
              <a:rPr lang="en-US" sz="1500" b="1" dirty="0" smtClean="0"/>
              <a:t>Note: No hands-on assistance is given.</a:t>
            </a:r>
            <a:endParaRPr lang="en-US" sz="1500" dirty="0" smtClean="0"/>
          </a:p>
        </p:txBody>
      </p:sp>
      <p:sp>
        <p:nvSpPr>
          <p:cNvPr id="5" name="Slide Number Placeholder 4"/>
          <p:cNvSpPr>
            <a:spLocks noGrp="1"/>
          </p:cNvSpPr>
          <p:nvPr>
            <p:ph type="sldNum" sz="quarter" idx="12"/>
          </p:nvPr>
        </p:nvSpPr>
        <p:spPr/>
        <p:txBody>
          <a:bodyPr/>
          <a:lstStyle/>
          <a:p>
            <a:fld id="{10A90688-F7EE-45B3-B4FF-F920DEFBB892}" type="slidenum">
              <a:rPr lang="en-US" smtClean="0"/>
              <a:pPr/>
              <a:t>35</a:t>
            </a:fld>
            <a:endParaRPr lang="en-US" dirty="0"/>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609600" y="1295400"/>
            <a:ext cx="8077200" cy="3172792"/>
          </a:xfrm>
          <a:prstGeom prst="rect">
            <a:avLst/>
          </a:prstGeom>
          <a:noFill/>
        </p:spPr>
        <p:txBody>
          <a:bodyPr wrap="square" rtlCol="0">
            <a:spAutoFit/>
          </a:bodyPr>
          <a:lstStyle/>
          <a:p>
            <a:pPr>
              <a:lnSpc>
                <a:spcPct val="150000"/>
              </a:lnSpc>
            </a:pPr>
            <a:r>
              <a:rPr lang="en-US" sz="1500" b="1" dirty="0" smtClean="0"/>
              <a:t>Some Help </a:t>
            </a:r>
            <a:r>
              <a:rPr lang="en-US" sz="1500" dirty="0" smtClean="0"/>
              <a:t>–</a:t>
            </a:r>
          </a:p>
          <a:p>
            <a:pPr>
              <a:lnSpc>
                <a:spcPct val="150000"/>
              </a:lnSpc>
              <a:buFont typeface="Arial" pitchFamily="34" charset="0"/>
              <a:buChar char="•"/>
            </a:pPr>
            <a:r>
              <a:rPr lang="en-US" sz="1500" dirty="0" smtClean="0"/>
              <a:t> Consumer is able to perform some parts of the toileting activity.</a:t>
            </a:r>
          </a:p>
          <a:p>
            <a:pPr>
              <a:lnSpc>
                <a:spcPct val="150000"/>
              </a:lnSpc>
              <a:buFont typeface="Arial" pitchFamily="34" charset="0"/>
              <a:buChar char="•"/>
            </a:pPr>
            <a:r>
              <a:rPr lang="en-US" sz="1500" dirty="0" smtClean="0"/>
              <a:t> Another person is needed during the activity to lend some hands-on assistance.</a:t>
            </a:r>
          </a:p>
          <a:p>
            <a:pPr>
              <a:lnSpc>
                <a:spcPct val="150000"/>
              </a:lnSpc>
              <a:buFont typeface="Arial" pitchFamily="34" charset="0"/>
              <a:buChar char="•"/>
            </a:pPr>
            <a:r>
              <a:rPr lang="en-US" sz="1500" b="1" dirty="0" smtClean="0"/>
              <a:t> Example 1: </a:t>
            </a:r>
            <a:r>
              <a:rPr lang="en-US" sz="1500" dirty="0" smtClean="0"/>
              <a:t>Another person is needed to empty bedside commode for the consumer.</a:t>
            </a:r>
          </a:p>
          <a:p>
            <a:pPr>
              <a:lnSpc>
                <a:spcPct val="150000"/>
              </a:lnSpc>
              <a:buFont typeface="Arial" pitchFamily="34" charset="0"/>
              <a:buChar char="•"/>
            </a:pPr>
            <a:r>
              <a:rPr lang="en-US" sz="1500" b="1" dirty="0" smtClean="0"/>
              <a:t> Example 2: </a:t>
            </a:r>
            <a:r>
              <a:rPr lang="en-US" sz="1500" dirty="0" smtClean="0"/>
              <a:t>Consumer needs help on and off the toilet.</a:t>
            </a:r>
            <a:br>
              <a:rPr lang="en-US" sz="1500" dirty="0" smtClean="0"/>
            </a:br>
            <a:endParaRPr lang="en-US" sz="1500" dirty="0" smtClean="0"/>
          </a:p>
          <a:p>
            <a:pPr>
              <a:lnSpc>
                <a:spcPct val="150000"/>
              </a:lnSpc>
            </a:pPr>
            <a:r>
              <a:rPr lang="en-US" sz="1500" b="1" dirty="0" smtClean="0"/>
              <a:t> Total Help</a:t>
            </a:r>
            <a:r>
              <a:rPr lang="en-US" sz="1500" dirty="0" smtClean="0"/>
              <a:t> –</a:t>
            </a:r>
          </a:p>
          <a:p>
            <a:pPr>
              <a:lnSpc>
                <a:spcPct val="150000"/>
              </a:lnSpc>
              <a:buFont typeface="Arial" pitchFamily="34" charset="0"/>
              <a:buChar char="•"/>
            </a:pPr>
            <a:r>
              <a:rPr lang="en-US" sz="1500" dirty="0" smtClean="0"/>
              <a:t> Consumer is unable to perform the toileting activity.</a:t>
            </a:r>
          </a:p>
          <a:p>
            <a:pPr>
              <a:lnSpc>
                <a:spcPct val="150000"/>
              </a:lnSpc>
              <a:buFont typeface="Arial" pitchFamily="34" charset="0"/>
              <a:buChar char="•"/>
            </a:pPr>
            <a:r>
              <a:rPr lang="en-US" sz="1500" dirty="0" smtClean="0"/>
              <a:t> </a:t>
            </a:r>
            <a:r>
              <a:rPr lang="en-US" sz="1500" b="1" dirty="0" smtClean="0"/>
              <a:t>Example: </a:t>
            </a:r>
            <a:r>
              <a:rPr lang="en-US" sz="1500" dirty="0" smtClean="0"/>
              <a:t>Consumer is incontinent and another person must change his/her diaper.</a:t>
            </a:r>
          </a:p>
        </p:txBody>
      </p:sp>
      <p:sp>
        <p:nvSpPr>
          <p:cNvPr id="3" name="Title 1"/>
          <p:cNvSpPr>
            <a:spLocks noGrp="1"/>
          </p:cNvSpPr>
          <p:nvPr>
            <p:ph type="title"/>
          </p:nvPr>
        </p:nvSpPr>
        <p:spPr>
          <a:xfrm>
            <a:off x="609600" y="609600"/>
            <a:ext cx="8229600" cy="627888"/>
          </a:xfrm>
        </p:spPr>
        <p:txBody>
          <a:bodyPr>
            <a:normAutofit/>
          </a:bodyPr>
          <a:lstStyle/>
          <a:p>
            <a:r>
              <a:rPr lang="en-US" sz="3600" dirty="0" smtClean="0"/>
              <a:t>Using Bathroom</a:t>
            </a:r>
            <a:endParaRPr lang="en-US" sz="3600" dirty="0"/>
          </a:p>
        </p:txBody>
      </p:sp>
      <p:sp>
        <p:nvSpPr>
          <p:cNvPr id="5" name="Slide Number Placeholder 4"/>
          <p:cNvSpPr>
            <a:spLocks noGrp="1"/>
          </p:cNvSpPr>
          <p:nvPr>
            <p:ph type="sldNum" sz="quarter" idx="12"/>
          </p:nvPr>
        </p:nvSpPr>
        <p:spPr/>
        <p:txBody>
          <a:bodyPr/>
          <a:lstStyle/>
          <a:p>
            <a:fld id="{10A90688-F7EE-45B3-B4FF-F920DEFBB892}" type="slidenum">
              <a:rPr lang="en-US" smtClean="0"/>
              <a:pPr/>
              <a:t>36</a:t>
            </a:fld>
            <a:endParaRPr lang="en-US" dirty="0"/>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8229600" cy="627888"/>
          </a:xfrm>
        </p:spPr>
        <p:txBody>
          <a:bodyPr>
            <a:normAutofit/>
          </a:bodyPr>
          <a:lstStyle/>
          <a:p>
            <a:r>
              <a:rPr lang="en-US" sz="3200" dirty="0" smtClean="0"/>
              <a:t>Sample Assistive Devices for Using Bathroom</a:t>
            </a:r>
            <a:endParaRPr lang="en-US" sz="3200" dirty="0"/>
          </a:p>
        </p:txBody>
      </p:sp>
      <p:sp>
        <p:nvSpPr>
          <p:cNvPr id="3" name="Content Placeholder 2"/>
          <p:cNvSpPr>
            <a:spLocks noGrp="1"/>
          </p:cNvSpPr>
          <p:nvPr>
            <p:ph idx="1"/>
          </p:nvPr>
        </p:nvSpPr>
        <p:spPr>
          <a:xfrm>
            <a:off x="609600" y="1295400"/>
            <a:ext cx="8077200" cy="5257800"/>
          </a:xfrm>
        </p:spPr>
        <p:txBody>
          <a:bodyPr>
            <a:normAutofit fontScale="92500"/>
          </a:bodyPr>
          <a:lstStyle/>
          <a:p>
            <a:pPr>
              <a:lnSpc>
                <a:spcPct val="150000"/>
              </a:lnSpc>
            </a:pPr>
            <a:r>
              <a:rPr lang="en-US" sz="2200" dirty="0" smtClean="0"/>
              <a:t>Urinals</a:t>
            </a:r>
          </a:p>
          <a:p>
            <a:pPr>
              <a:lnSpc>
                <a:spcPct val="150000"/>
              </a:lnSpc>
            </a:pPr>
            <a:r>
              <a:rPr lang="en-US" sz="2200" dirty="0" smtClean="0"/>
              <a:t>Night light</a:t>
            </a:r>
          </a:p>
          <a:p>
            <a:pPr>
              <a:lnSpc>
                <a:spcPct val="150000"/>
              </a:lnSpc>
            </a:pPr>
            <a:r>
              <a:rPr lang="en-US" sz="2200" dirty="0" smtClean="0"/>
              <a:t>Bed pans</a:t>
            </a:r>
          </a:p>
          <a:p>
            <a:pPr>
              <a:lnSpc>
                <a:spcPct val="150000"/>
              </a:lnSpc>
            </a:pPr>
            <a:r>
              <a:rPr lang="en-US" sz="2200" dirty="0" smtClean="0"/>
              <a:t>Bedside commode</a:t>
            </a:r>
          </a:p>
          <a:p>
            <a:pPr>
              <a:lnSpc>
                <a:spcPct val="150000"/>
              </a:lnSpc>
            </a:pPr>
            <a:r>
              <a:rPr lang="en-US" sz="2200" dirty="0" smtClean="0"/>
              <a:t>Fixed grab bars</a:t>
            </a:r>
          </a:p>
          <a:p>
            <a:pPr>
              <a:lnSpc>
                <a:spcPct val="150000"/>
              </a:lnSpc>
            </a:pPr>
            <a:r>
              <a:rPr lang="en-US" sz="2200" dirty="0" smtClean="0"/>
              <a:t>Fixed toilet frame</a:t>
            </a:r>
          </a:p>
          <a:p>
            <a:pPr>
              <a:lnSpc>
                <a:spcPct val="150000"/>
              </a:lnSpc>
            </a:pPr>
            <a:r>
              <a:rPr lang="en-US" sz="2200" dirty="0" smtClean="0"/>
              <a:t>Raised toilet seat</a:t>
            </a:r>
          </a:p>
          <a:p>
            <a:pPr>
              <a:lnSpc>
                <a:spcPct val="150000"/>
              </a:lnSpc>
            </a:pPr>
            <a:r>
              <a:rPr lang="en-US" sz="2200" dirty="0" smtClean="0"/>
              <a:t>Long handled toilet tissue/wipes device</a:t>
            </a:r>
          </a:p>
          <a:p>
            <a:pPr>
              <a:lnSpc>
                <a:spcPct val="150000"/>
              </a:lnSpc>
            </a:pPr>
            <a:r>
              <a:rPr lang="en-US" sz="2200" dirty="0" smtClean="0"/>
              <a:t>Portable bidet-toilets</a:t>
            </a:r>
          </a:p>
          <a:p>
            <a:pPr>
              <a:lnSpc>
                <a:spcPct val="150000"/>
              </a:lnSpc>
            </a:pPr>
            <a:r>
              <a:rPr lang="en-US" sz="2200" dirty="0" smtClean="0"/>
              <a:t>Diapers</a:t>
            </a:r>
          </a:p>
        </p:txBody>
      </p:sp>
      <p:sp>
        <p:nvSpPr>
          <p:cNvPr id="4" name="Slide Number Placeholder 3"/>
          <p:cNvSpPr>
            <a:spLocks noGrp="1"/>
          </p:cNvSpPr>
          <p:nvPr>
            <p:ph type="sldNum" sz="quarter" idx="12"/>
          </p:nvPr>
        </p:nvSpPr>
        <p:spPr/>
        <p:txBody>
          <a:bodyPr/>
          <a:lstStyle/>
          <a:p>
            <a:fld id="{10A90688-F7EE-45B3-B4FF-F920DEFBB892}" type="slidenum">
              <a:rPr lang="en-US" smtClean="0"/>
              <a:pPr/>
              <a:t>37</a:t>
            </a:fld>
            <a:endParaRPr lang="en-US" dirty="0"/>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533400"/>
            <a:ext cx="8229600" cy="704088"/>
          </a:xfrm>
        </p:spPr>
        <p:txBody>
          <a:bodyPr>
            <a:normAutofit/>
          </a:bodyPr>
          <a:lstStyle/>
          <a:p>
            <a:r>
              <a:rPr lang="en-US" sz="3600" dirty="0" smtClean="0"/>
              <a:t>Transferring</a:t>
            </a:r>
            <a:endParaRPr lang="en-US" sz="3600" dirty="0"/>
          </a:p>
        </p:txBody>
      </p:sp>
      <p:sp>
        <p:nvSpPr>
          <p:cNvPr id="4" name="TextBox 3"/>
          <p:cNvSpPr txBox="1"/>
          <p:nvPr/>
        </p:nvSpPr>
        <p:spPr>
          <a:xfrm>
            <a:off x="609600" y="1295400"/>
            <a:ext cx="8077200" cy="4096121"/>
          </a:xfrm>
          <a:prstGeom prst="rect">
            <a:avLst/>
          </a:prstGeom>
          <a:noFill/>
        </p:spPr>
        <p:txBody>
          <a:bodyPr wrap="square" rtlCol="0">
            <a:spAutoFit/>
          </a:bodyPr>
          <a:lstStyle/>
          <a:p>
            <a:pPr>
              <a:lnSpc>
                <a:spcPct val="150000"/>
              </a:lnSpc>
            </a:pPr>
            <a:r>
              <a:rPr lang="en-US" sz="1500" b="1" dirty="0" smtClean="0"/>
              <a:t>No Help</a:t>
            </a:r>
            <a:r>
              <a:rPr lang="en-US" sz="1500" dirty="0" smtClean="0"/>
              <a:t> - Consumer is able to:</a:t>
            </a:r>
          </a:p>
          <a:p>
            <a:pPr>
              <a:lnSpc>
                <a:spcPct val="150000"/>
              </a:lnSpc>
              <a:buFont typeface="Arial" pitchFamily="34" charset="0"/>
              <a:buChar char="•"/>
            </a:pPr>
            <a:r>
              <a:rPr lang="en-US" sz="1500" dirty="0" smtClean="0"/>
              <a:t> Get in and out of bed or chair</a:t>
            </a:r>
          </a:p>
          <a:p>
            <a:pPr>
              <a:lnSpc>
                <a:spcPct val="150000"/>
              </a:lnSpc>
            </a:pPr>
            <a:endParaRPr lang="en-US" sz="1500" b="1" dirty="0" smtClean="0"/>
          </a:p>
          <a:p>
            <a:pPr>
              <a:lnSpc>
                <a:spcPct val="150000"/>
              </a:lnSpc>
            </a:pPr>
            <a:r>
              <a:rPr lang="en-US" sz="1500" b="1" dirty="0" smtClean="0"/>
              <a:t>No help but relies on Assistive Device</a:t>
            </a:r>
            <a:r>
              <a:rPr lang="en-US" sz="1500" dirty="0" smtClean="0"/>
              <a:t> - Consumer is able to perform all parts of the transferring activity because of the use of assistive device(s).</a:t>
            </a:r>
          </a:p>
          <a:p>
            <a:endParaRPr lang="en-US" sz="1500" dirty="0" smtClean="0">
              <a:solidFill>
                <a:schemeClr val="accent1">
                  <a:lumMod val="75000"/>
                </a:schemeClr>
              </a:solidFill>
            </a:endParaRPr>
          </a:p>
          <a:p>
            <a:pPr>
              <a:lnSpc>
                <a:spcPct val="150000"/>
              </a:lnSpc>
            </a:pPr>
            <a:r>
              <a:rPr lang="en-US" sz="1500" b="1" dirty="0" smtClean="0"/>
              <a:t>Supervision</a:t>
            </a:r>
            <a:r>
              <a:rPr lang="en-US" sz="1500" dirty="0" smtClean="0"/>
              <a:t> - Consumer is able to perform all parts of the transferring activity if another person is there during the activity to:</a:t>
            </a:r>
          </a:p>
          <a:p>
            <a:pPr>
              <a:lnSpc>
                <a:spcPct val="150000"/>
              </a:lnSpc>
              <a:buFont typeface="Arial" pitchFamily="34" charset="0"/>
              <a:buChar char="•"/>
            </a:pPr>
            <a:r>
              <a:rPr lang="en-US" sz="1500" dirty="0" smtClean="0"/>
              <a:t> Lend support by their presence; or</a:t>
            </a:r>
          </a:p>
          <a:p>
            <a:pPr>
              <a:lnSpc>
                <a:spcPct val="150000"/>
              </a:lnSpc>
              <a:buFont typeface="Arial" pitchFamily="34" charset="0"/>
              <a:buChar char="•"/>
            </a:pPr>
            <a:r>
              <a:rPr lang="en-US" sz="1500" dirty="0" smtClean="0"/>
              <a:t> Coach the consumer through the activity</a:t>
            </a:r>
          </a:p>
          <a:p>
            <a:pPr>
              <a:lnSpc>
                <a:spcPct val="150000"/>
              </a:lnSpc>
              <a:buFont typeface="Arial" pitchFamily="34" charset="0"/>
              <a:buChar char="•"/>
            </a:pPr>
            <a:r>
              <a:rPr lang="en-US" sz="1500" b="1" dirty="0" smtClean="0"/>
              <a:t> Example</a:t>
            </a:r>
            <a:r>
              <a:rPr lang="en-US" sz="1500" dirty="0" smtClean="0"/>
              <a:t>: Consumer wants someone to be present as he/she gets in and out of bed.</a:t>
            </a:r>
          </a:p>
          <a:p>
            <a:pPr>
              <a:lnSpc>
                <a:spcPct val="150000"/>
              </a:lnSpc>
            </a:pPr>
            <a:r>
              <a:rPr lang="en-US" sz="1500" b="1" dirty="0" smtClean="0"/>
              <a:t>Note: No hands-on assistance is given</a:t>
            </a:r>
          </a:p>
        </p:txBody>
      </p:sp>
      <p:sp>
        <p:nvSpPr>
          <p:cNvPr id="5" name="Slide Number Placeholder 4"/>
          <p:cNvSpPr>
            <a:spLocks noGrp="1"/>
          </p:cNvSpPr>
          <p:nvPr>
            <p:ph type="sldNum" sz="quarter" idx="12"/>
          </p:nvPr>
        </p:nvSpPr>
        <p:spPr/>
        <p:txBody>
          <a:bodyPr/>
          <a:lstStyle/>
          <a:p>
            <a:fld id="{10A90688-F7EE-45B3-B4FF-F920DEFBB892}" type="slidenum">
              <a:rPr lang="en-US" smtClean="0"/>
              <a:pPr/>
              <a:t>38</a:t>
            </a:fld>
            <a:endParaRPr lang="en-US" dirty="0"/>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609600" y="1295400"/>
            <a:ext cx="8077200" cy="4557786"/>
          </a:xfrm>
          <a:prstGeom prst="rect">
            <a:avLst/>
          </a:prstGeom>
          <a:noFill/>
        </p:spPr>
        <p:txBody>
          <a:bodyPr wrap="square" rtlCol="0">
            <a:spAutoFit/>
          </a:bodyPr>
          <a:lstStyle/>
          <a:p>
            <a:pPr>
              <a:lnSpc>
                <a:spcPct val="150000"/>
              </a:lnSpc>
            </a:pPr>
            <a:r>
              <a:rPr lang="en-US" sz="1500" b="1" dirty="0" smtClean="0"/>
              <a:t>Some Help </a:t>
            </a:r>
            <a:r>
              <a:rPr lang="en-US" sz="1500" dirty="0" smtClean="0"/>
              <a:t>–</a:t>
            </a:r>
          </a:p>
          <a:p>
            <a:pPr>
              <a:lnSpc>
                <a:spcPct val="150000"/>
              </a:lnSpc>
              <a:buFont typeface="Arial" pitchFamily="34" charset="0"/>
              <a:buChar char="•"/>
            </a:pPr>
            <a:r>
              <a:rPr lang="en-US" sz="1500" dirty="0" smtClean="0"/>
              <a:t> Consumer is able to perform some parts of the transferring activity.</a:t>
            </a:r>
          </a:p>
          <a:p>
            <a:pPr>
              <a:lnSpc>
                <a:spcPct val="150000"/>
              </a:lnSpc>
              <a:buFont typeface="Arial" pitchFamily="34" charset="0"/>
              <a:buChar char="•"/>
            </a:pPr>
            <a:r>
              <a:rPr lang="en-US" sz="1500" dirty="0" smtClean="0"/>
              <a:t> Another person is needed during the activity to lend some hands-on assistance.</a:t>
            </a:r>
          </a:p>
          <a:p>
            <a:pPr>
              <a:lnSpc>
                <a:spcPct val="150000"/>
              </a:lnSpc>
              <a:buFont typeface="Arial" pitchFamily="34" charset="0"/>
              <a:buChar char="•"/>
            </a:pPr>
            <a:r>
              <a:rPr lang="en-US" sz="1500" b="1" dirty="0" smtClean="0"/>
              <a:t> Example 1: </a:t>
            </a:r>
            <a:r>
              <a:rPr lang="en-US" sz="1500" dirty="0" smtClean="0"/>
              <a:t>Another person is needed to support the elbow of the consumer as the/she makes a 	transfer.</a:t>
            </a:r>
          </a:p>
          <a:p>
            <a:pPr>
              <a:lnSpc>
                <a:spcPct val="150000"/>
              </a:lnSpc>
              <a:buFont typeface="Arial" pitchFamily="34" charset="0"/>
              <a:buChar char="•"/>
            </a:pPr>
            <a:r>
              <a:rPr lang="en-US" sz="1500" b="1" dirty="0" smtClean="0"/>
              <a:t> Example 2: </a:t>
            </a:r>
            <a:r>
              <a:rPr lang="en-US" sz="1500" dirty="0" smtClean="0"/>
              <a:t>Another person is needed to place the assistive device directly in front of the 	consumer and provide support to  help the consumer to a standing or sitting position.</a:t>
            </a:r>
            <a:r>
              <a:rPr lang="en-US" sz="1500" dirty="0" smtClean="0">
                <a:solidFill>
                  <a:schemeClr val="accent1">
                    <a:lumMod val="75000"/>
                  </a:schemeClr>
                </a:solidFill>
              </a:rPr>
              <a:t/>
            </a:r>
            <a:br>
              <a:rPr lang="en-US" sz="1500" dirty="0" smtClean="0">
                <a:solidFill>
                  <a:schemeClr val="accent1">
                    <a:lumMod val="75000"/>
                  </a:schemeClr>
                </a:solidFill>
              </a:rPr>
            </a:br>
            <a:endParaRPr lang="en-US" sz="1500" dirty="0" smtClean="0">
              <a:solidFill>
                <a:schemeClr val="accent1">
                  <a:lumMod val="75000"/>
                </a:schemeClr>
              </a:solidFill>
            </a:endParaRPr>
          </a:p>
          <a:p>
            <a:pPr>
              <a:lnSpc>
                <a:spcPct val="150000"/>
              </a:lnSpc>
            </a:pPr>
            <a:r>
              <a:rPr lang="en-US" sz="1500" b="1" dirty="0" smtClean="0"/>
              <a:t>Total Help</a:t>
            </a:r>
            <a:r>
              <a:rPr lang="en-US" sz="1500" dirty="0" smtClean="0"/>
              <a:t> –</a:t>
            </a:r>
          </a:p>
          <a:p>
            <a:pPr>
              <a:lnSpc>
                <a:spcPct val="150000"/>
              </a:lnSpc>
              <a:buFont typeface="Arial" pitchFamily="34" charset="0"/>
              <a:buChar char="•"/>
            </a:pPr>
            <a:r>
              <a:rPr lang="en-US" sz="1500" dirty="0" smtClean="0"/>
              <a:t> Consumer is unable to perform the transferring activity. </a:t>
            </a:r>
          </a:p>
          <a:p>
            <a:pPr>
              <a:lnSpc>
                <a:spcPct val="150000"/>
              </a:lnSpc>
              <a:buFont typeface="Arial" pitchFamily="34" charset="0"/>
              <a:buChar char="•"/>
            </a:pPr>
            <a:r>
              <a:rPr lang="en-US" sz="1500" dirty="0" smtClean="0"/>
              <a:t> Another person is needed to perform the activity for the consumer.</a:t>
            </a:r>
          </a:p>
          <a:p>
            <a:pPr>
              <a:lnSpc>
                <a:spcPct val="150000"/>
              </a:lnSpc>
              <a:buFont typeface="Arial" pitchFamily="34" charset="0"/>
              <a:buChar char="•"/>
            </a:pPr>
            <a:r>
              <a:rPr lang="en-US" sz="1500" dirty="0" smtClean="0"/>
              <a:t> </a:t>
            </a:r>
            <a:r>
              <a:rPr lang="en-US" sz="1500" b="1" dirty="0" smtClean="0"/>
              <a:t>Example: </a:t>
            </a:r>
            <a:r>
              <a:rPr lang="en-US" sz="1500" dirty="0" smtClean="0"/>
              <a:t>Consumer is unable to move on his/her own and is therefore unable to transfer 	without another person picking him/her up or operating a lift.</a:t>
            </a:r>
            <a:endParaRPr lang="en-US" sz="1500" b="1" dirty="0" smtClean="0"/>
          </a:p>
        </p:txBody>
      </p:sp>
      <p:sp>
        <p:nvSpPr>
          <p:cNvPr id="3" name="Title 1"/>
          <p:cNvSpPr>
            <a:spLocks noGrp="1"/>
          </p:cNvSpPr>
          <p:nvPr>
            <p:ph type="title"/>
          </p:nvPr>
        </p:nvSpPr>
        <p:spPr>
          <a:xfrm>
            <a:off x="609600" y="533400"/>
            <a:ext cx="8229600" cy="704088"/>
          </a:xfrm>
        </p:spPr>
        <p:txBody>
          <a:bodyPr>
            <a:normAutofit/>
          </a:bodyPr>
          <a:lstStyle/>
          <a:p>
            <a:r>
              <a:rPr lang="en-US" sz="3600" dirty="0" smtClean="0"/>
              <a:t>Transferring</a:t>
            </a:r>
            <a:endParaRPr lang="en-US" sz="3600" dirty="0"/>
          </a:p>
        </p:txBody>
      </p:sp>
      <p:sp>
        <p:nvSpPr>
          <p:cNvPr id="5" name="Slide Number Placeholder 4"/>
          <p:cNvSpPr>
            <a:spLocks noGrp="1"/>
          </p:cNvSpPr>
          <p:nvPr>
            <p:ph type="sldNum" sz="quarter" idx="12"/>
          </p:nvPr>
        </p:nvSpPr>
        <p:spPr/>
        <p:txBody>
          <a:bodyPr/>
          <a:lstStyle/>
          <a:p>
            <a:fld id="{10A90688-F7EE-45B3-B4FF-F920DEFBB892}" type="slidenum">
              <a:rPr lang="en-US" smtClean="0"/>
              <a:pPr/>
              <a:t>39</a:t>
            </a:fld>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8229600" cy="627888"/>
          </a:xfrm>
        </p:spPr>
        <p:txBody>
          <a:bodyPr>
            <a:normAutofit/>
          </a:bodyPr>
          <a:lstStyle/>
          <a:p>
            <a:pPr algn="l"/>
            <a:r>
              <a:rPr lang="en-US" sz="3600" dirty="0" smtClean="0"/>
              <a:t>Priority Score</a:t>
            </a:r>
            <a:endParaRPr lang="en-US" sz="3600" dirty="0"/>
          </a:p>
        </p:txBody>
      </p:sp>
      <p:sp>
        <p:nvSpPr>
          <p:cNvPr id="4" name="TextBox 3"/>
          <p:cNvSpPr txBox="1"/>
          <p:nvPr/>
        </p:nvSpPr>
        <p:spPr>
          <a:xfrm>
            <a:off x="609600" y="1295400"/>
            <a:ext cx="8305800" cy="4955203"/>
          </a:xfrm>
          <a:prstGeom prst="rect">
            <a:avLst/>
          </a:prstGeom>
          <a:noFill/>
        </p:spPr>
        <p:txBody>
          <a:bodyPr wrap="square" rtlCol="0">
            <a:spAutoFit/>
          </a:bodyPr>
          <a:lstStyle/>
          <a:p>
            <a:r>
              <a:rPr lang="en-US" sz="1600" dirty="0" smtClean="0"/>
              <a:t>The </a:t>
            </a:r>
            <a:r>
              <a:rPr lang="en-US" sz="1600" b="1" dirty="0" smtClean="0"/>
              <a:t>priority score </a:t>
            </a:r>
            <a:r>
              <a:rPr lang="en-US" sz="1600" dirty="0" smtClean="0"/>
              <a:t>compares persons who are assessed or screened according to some basic factors.</a:t>
            </a:r>
          </a:p>
          <a:p>
            <a:endParaRPr lang="en-US" sz="1200" dirty="0" smtClean="0"/>
          </a:p>
          <a:p>
            <a:r>
              <a:rPr lang="en-US" sz="1600" dirty="0" smtClean="0"/>
              <a:t>Persons with the highest scores need services quickly in order to remain in the community.</a:t>
            </a:r>
          </a:p>
          <a:p>
            <a:endParaRPr lang="en-US" sz="1200" dirty="0" smtClean="0"/>
          </a:p>
          <a:p>
            <a:r>
              <a:rPr lang="en-US" sz="1600" b="1" dirty="0" smtClean="0"/>
              <a:t>The priority score factors are:</a:t>
            </a:r>
          </a:p>
          <a:p>
            <a:endParaRPr lang="en-US" sz="1200" dirty="0" smtClean="0"/>
          </a:p>
          <a:p>
            <a:pPr marL="342900" indent="-342900">
              <a:lnSpc>
                <a:spcPct val="150000"/>
              </a:lnSpc>
              <a:buFont typeface="Arial" pitchFamily="34" charset="0"/>
              <a:buChar char="•"/>
            </a:pPr>
            <a:r>
              <a:rPr lang="en-US" sz="1600" dirty="0" smtClean="0"/>
              <a:t>Whether or not the person lives alone;</a:t>
            </a:r>
          </a:p>
          <a:p>
            <a:pPr marL="342900" indent="-342900">
              <a:lnSpc>
                <a:spcPct val="150000"/>
              </a:lnSpc>
              <a:buFont typeface="Arial" pitchFamily="34" charset="0"/>
              <a:buChar char="•"/>
            </a:pPr>
            <a:r>
              <a:rPr lang="en-US" sz="1600" dirty="0" smtClean="0"/>
              <a:t>Whether or not the person has a caregiver to provide some care, caregiver’s health status, caregiver’s ability to continue to provide care, and whether the caregiver is in crisis;</a:t>
            </a:r>
          </a:p>
          <a:p>
            <a:pPr marL="342900" indent="-342900">
              <a:lnSpc>
                <a:spcPct val="150000"/>
              </a:lnSpc>
              <a:buFont typeface="Arial" pitchFamily="34" charset="0"/>
              <a:buChar char="•"/>
            </a:pPr>
            <a:r>
              <a:rPr lang="en-US" sz="1600" dirty="0" smtClean="0"/>
              <a:t>The person’s present health and how it compares to the prior year;</a:t>
            </a:r>
          </a:p>
          <a:p>
            <a:pPr marL="342900" indent="-342900">
              <a:lnSpc>
                <a:spcPct val="150000"/>
              </a:lnSpc>
              <a:buFont typeface="Arial" pitchFamily="34" charset="0"/>
              <a:buChar char="•"/>
            </a:pPr>
            <a:r>
              <a:rPr lang="en-US" sz="1600" dirty="0" smtClean="0"/>
              <a:t>How much the person’s health affects them doing what they want to do;</a:t>
            </a:r>
          </a:p>
          <a:p>
            <a:pPr marL="342900" indent="-342900">
              <a:lnSpc>
                <a:spcPct val="150000"/>
              </a:lnSpc>
              <a:buFont typeface="Arial" pitchFamily="34" charset="0"/>
              <a:buChar char="•"/>
            </a:pPr>
            <a:r>
              <a:rPr lang="en-US" sz="1600" dirty="0" smtClean="0"/>
              <a:t>How much assistance the person needs with Activities of Daily Living (ADLs) and Instrumental Activities of Daily Living (IADLs); and</a:t>
            </a:r>
          </a:p>
          <a:p>
            <a:pPr marL="342900" indent="-342900">
              <a:lnSpc>
                <a:spcPct val="150000"/>
              </a:lnSpc>
              <a:buFont typeface="Arial" pitchFamily="34" charset="0"/>
              <a:buChar char="•"/>
            </a:pPr>
            <a:r>
              <a:rPr lang="en-US" sz="1600" dirty="0" smtClean="0"/>
              <a:t>The health care resources available to the consumer, including access to health care and medications.</a:t>
            </a:r>
          </a:p>
        </p:txBody>
      </p:sp>
      <p:sp>
        <p:nvSpPr>
          <p:cNvPr id="5" name="Slide Number Placeholder 4"/>
          <p:cNvSpPr>
            <a:spLocks noGrp="1"/>
          </p:cNvSpPr>
          <p:nvPr>
            <p:ph type="sldNum" sz="quarter" idx="12"/>
          </p:nvPr>
        </p:nvSpPr>
        <p:spPr/>
        <p:txBody>
          <a:bodyPr/>
          <a:lstStyle/>
          <a:p>
            <a:fld id="{10A90688-F7EE-45B3-B4FF-F920DEFBB892}" type="slidenum">
              <a:rPr lang="en-US" smtClean="0"/>
              <a:pPr/>
              <a:t>4</a:t>
            </a:fld>
            <a:endParaRPr lang="en-US" dirty="0"/>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8229600" cy="627888"/>
          </a:xfrm>
        </p:spPr>
        <p:txBody>
          <a:bodyPr>
            <a:normAutofit/>
          </a:bodyPr>
          <a:lstStyle/>
          <a:p>
            <a:r>
              <a:rPr lang="en-US" sz="3200" dirty="0" smtClean="0"/>
              <a:t>Sample Assistive Devices for Transferring</a:t>
            </a:r>
            <a:endParaRPr lang="en-US" sz="3200" dirty="0"/>
          </a:p>
        </p:txBody>
      </p:sp>
      <p:sp>
        <p:nvSpPr>
          <p:cNvPr id="3" name="Content Placeholder 2"/>
          <p:cNvSpPr>
            <a:spLocks noGrp="1"/>
          </p:cNvSpPr>
          <p:nvPr>
            <p:ph idx="1"/>
          </p:nvPr>
        </p:nvSpPr>
        <p:spPr>
          <a:xfrm>
            <a:off x="609600" y="1371600"/>
            <a:ext cx="8077200" cy="5105400"/>
          </a:xfrm>
        </p:spPr>
        <p:txBody>
          <a:bodyPr>
            <a:normAutofit/>
          </a:bodyPr>
          <a:lstStyle/>
          <a:p>
            <a:pPr>
              <a:lnSpc>
                <a:spcPct val="150000"/>
              </a:lnSpc>
            </a:pPr>
            <a:r>
              <a:rPr lang="en-US" sz="2200" dirty="0" smtClean="0"/>
              <a:t>Transfer board</a:t>
            </a:r>
          </a:p>
          <a:p>
            <a:pPr>
              <a:lnSpc>
                <a:spcPct val="150000"/>
              </a:lnSpc>
            </a:pPr>
            <a:r>
              <a:rPr lang="en-US" sz="2200" dirty="0" smtClean="0"/>
              <a:t>Transfer chair</a:t>
            </a:r>
          </a:p>
          <a:p>
            <a:pPr>
              <a:lnSpc>
                <a:spcPct val="150000"/>
              </a:lnSpc>
            </a:pPr>
            <a:r>
              <a:rPr lang="en-US" sz="2200" dirty="0" smtClean="0"/>
              <a:t>Walker</a:t>
            </a:r>
          </a:p>
          <a:p>
            <a:pPr>
              <a:lnSpc>
                <a:spcPct val="150000"/>
              </a:lnSpc>
            </a:pPr>
            <a:r>
              <a:rPr lang="en-US" sz="2200" dirty="0" smtClean="0"/>
              <a:t>Cane</a:t>
            </a:r>
          </a:p>
          <a:p>
            <a:pPr>
              <a:lnSpc>
                <a:spcPct val="150000"/>
              </a:lnSpc>
            </a:pPr>
            <a:r>
              <a:rPr lang="en-US" sz="2200" dirty="0" smtClean="0"/>
              <a:t>Portable seat lift</a:t>
            </a:r>
          </a:p>
          <a:p>
            <a:pPr>
              <a:lnSpc>
                <a:spcPct val="150000"/>
              </a:lnSpc>
            </a:pPr>
            <a:r>
              <a:rPr lang="en-US" sz="2200" dirty="0" smtClean="0"/>
              <a:t>Chair lift</a:t>
            </a:r>
          </a:p>
          <a:p>
            <a:pPr>
              <a:lnSpc>
                <a:spcPct val="150000"/>
              </a:lnSpc>
            </a:pPr>
            <a:r>
              <a:rPr lang="en-US" sz="2200" dirty="0" smtClean="0"/>
              <a:t>Slip-resistant flooring</a:t>
            </a:r>
          </a:p>
          <a:p>
            <a:endParaRPr lang="en-US" sz="2000" dirty="0" smtClean="0"/>
          </a:p>
          <a:p>
            <a:pPr>
              <a:buNone/>
            </a:pPr>
            <a:endParaRPr lang="en-US" sz="2000" dirty="0" smtClean="0"/>
          </a:p>
          <a:p>
            <a:pPr>
              <a:buNone/>
            </a:pPr>
            <a:endParaRPr lang="en-US" sz="2000" dirty="0" smtClean="0"/>
          </a:p>
          <a:p>
            <a:pPr>
              <a:buNone/>
            </a:pPr>
            <a:endParaRPr lang="en-US" sz="2000" dirty="0" smtClean="0"/>
          </a:p>
        </p:txBody>
      </p:sp>
      <p:sp>
        <p:nvSpPr>
          <p:cNvPr id="4" name="Slide Number Placeholder 3"/>
          <p:cNvSpPr>
            <a:spLocks noGrp="1"/>
          </p:cNvSpPr>
          <p:nvPr>
            <p:ph type="sldNum" sz="quarter" idx="12"/>
          </p:nvPr>
        </p:nvSpPr>
        <p:spPr/>
        <p:txBody>
          <a:bodyPr/>
          <a:lstStyle/>
          <a:p>
            <a:fld id="{10A90688-F7EE-45B3-B4FF-F920DEFBB892}" type="slidenum">
              <a:rPr lang="en-US" smtClean="0"/>
              <a:pPr/>
              <a:t>40</a:t>
            </a:fld>
            <a:endParaRPr lang="en-US" dirty="0"/>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8229600" cy="627888"/>
          </a:xfrm>
        </p:spPr>
        <p:txBody>
          <a:bodyPr>
            <a:normAutofit/>
          </a:bodyPr>
          <a:lstStyle/>
          <a:p>
            <a:r>
              <a:rPr lang="en-US" sz="3600" dirty="0" smtClean="0"/>
              <a:t>Walking/Mobility</a:t>
            </a:r>
            <a:endParaRPr lang="en-US" sz="3600" dirty="0"/>
          </a:p>
        </p:txBody>
      </p:sp>
      <p:sp>
        <p:nvSpPr>
          <p:cNvPr id="4" name="TextBox 3"/>
          <p:cNvSpPr txBox="1"/>
          <p:nvPr/>
        </p:nvSpPr>
        <p:spPr>
          <a:xfrm>
            <a:off x="609600" y="1295400"/>
            <a:ext cx="8077200" cy="4939814"/>
          </a:xfrm>
          <a:prstGeom prst="rect">
            <a:avLst/>
          </a:prstGeom>
          <a:noFill/>
        </p:spPr>
        <p:txBody>
          <a:bodyPr wrap="square" rtlCol="0">
            <a:spAutoFit/>
          </a:bodyPr>
          <a:lstStyle/>
          <a:p>
            <a:pPr>
              <a:lnSpc>
                <a:spcPct val="150000"/>
              </a:lnSpc>
            </a:pPr>
            <a:r>
              <a:rPr lang="en-US" sz="1500" b="1" dirty="0" smtClean="0"/>
              <a:t>No Help</a:t>
            </a:r>
            <a:r>
              <a:rPr lang="en-US" sz="1500" dirty="0" smtClean="0"/>
              <a:t> - Consumer is able to:</a:t>
            </a:r>
          </a:p>
          <a:p>
            <a:pPr>
              <a:lnSpc>
                <a:spcPct val="150000"/>
              </a:lnSpc>
              <a:buFont typeface="Arial" pitchFamily="34" charset="0"/>
              <a:buChar char="•"/>
            </a:pPr>
            <a:r>
              <a:rPr lang="en-US" sz="1500" dirty="0" smtClean="0"/>
              <a:t> Walk around/be mobile for short distances at home</a:t>
            </a:r>
          </a:p>
          <a:p>
            <a:pPr>
              <a:lnSpc>
                <a:spcPct val="150000"/>
              </a:lnSpc>
              <a:buFont typeface="Arial" pitchFamily="34" charset="0"/>
              <a:buChar char="•"/>
            </a:pPr>
            <a:r>
              <a:rPr lang="en-US" sz="1500" dirty="0" smtClean="0"/>
              <a:t> This does not include climbing the stairs</a:t>
            </a:r>
          </a:p>
          <a:p>
            <a:pPr>
              <a:lnSpc>
                <a:spcPct val="150000"/>
              </a:lnSpc>
            </a:pPr>
            <a:endParaRPr lang="en-US" sz="1500" b="1" dirty="0" smtClean="0"/>
          </a:p>
          <a:p>
            <a:pPr>
              <a:lnSpc>
                <a:spcPct val="150000"/>
              </a:lnSpc>
            </a:pPr>
            <a:r>
              <a:rPr lang="en-US" sz="1500" b="1" dirty="0" smtClean="0"/>
              <a:t>No help but relies on Assistive Device</a:t>
            </a:r>
            <a:r>
              <a:rPr lang="en-US" sz="1500" dirty="0" smtClean="0"/>
              <a:t> - Consumer is able to perform all parts of the walking/mobility activity because of the use of assistive device(s).</a:t>
            </a:r>
          </a:p>
          <a:p>
            <a:pPr>
              <a:lnSpc>
                <a:spcPct val="150000"/>
              </a:lnSpc>
            </a:pPr>
            <a:endParaRPr lang="en-US" sz="1500" dirty="0" smtClean="0"/>
          </a:p>
          <a:p>
            <a:pPr>
              <a:lnSpc>
                <a:spcPct val="150000"/>
              </a:lnSpc>
            </a:pPr>
            <a:r>
              <a:rPr lang="en-US" sz="1500" b="1" dirty="0" smtClean="0"/>
              <a:t>Supervision</a:t>
            </a:r>
            <a:r>
              <a:rPr lang="en-US" sz="1500" dirty="0" smtClean="0"/>
              <a:t> - Consumer is able to perform all parts of the walking/mobility activity if another person is there during the activity to:</a:t>
            </a:r>
          </a:p>
          <a:p>
            <a:pPr>
              <a:lnSpc>
                <a:spcPct val="150000"/>
              </a:lnSpc>
              <a:buFont typeface="Arial" pitchFamily="34" charset="0"/>
              <a:buChar char="•"/>
            </a:pPr>
            <a:r>
              <a:rPr lang="en-US" sz="1500" dirty="0" smtClean="0"/>
              <a:t> Lend support by their presence; or</a:t>
            </a:r>
          </a:p>
          <a:p>
            <a:pPr>
              <a:lnSpc>
                <a:spcPct val="150000"/>
              </a:lnSpc>
              <a:buFont typeface="Arial" pitchFamily="34" charset="0"/>
              <a:buChar char="•"/>
            </a:pPr>
            <a:r>
              <a:rPr lang="en-US" sz="1500" dirty="0" smtClean="0"/>
              <a:t> Coach the consumer through the activity</a:t>
            </a:r>
          </a:p>
          <a:p>
            <a:pPr>
              <a:lnSpc>
                <a:spcPct val="150000"/>
              </a:lnSpc>
              <a:buFont typeface="Arial" pitchFamily="34" charset="0"/>
              <a:buChar char="•"/>
            </a:pPr>
            <a:r>
              <a:rPr lang="en-US" sz="1500" b="1" dirty="0" smtClean="0"/>
              <a:t> Example</a:t>
            </a:r>
            <a:r>
              <a:rPr lang="en-US" sz="1500" dirty="0" smtClean="0"/>
              <a:t>:  A consumer who is able to walk using a cane or walker but is afraid of falling and 	needs another person present.</a:t>
            </a:r>
          </a:p>
          <a:p>
            <a:pPr>
              <a:lnSpc>
                <a:spcPct val="150000"/>
              </a:lnSpc>
            </a:pPr>
            <a:r>
              <a:rPr lang="en-US" sz="1500" b="1" dirty="0" smtClean="0"/>
              <a:t>Note: No hands-on assistance is given.</a:t>
            </a:r>
          </a:p>
        </p:txBody>
      </p:sp>
      <p:sp>
        <p:nvSpPr>
          <p:cNvPr id="5" name="Slide Number Placeholder 4"/>
          <p:cNvSpPr>
            <a:spLocks noGrp="1"/>
          </p:cNvSpPr>
          <p:nvPr>
            <p:ph type="sldNum" sz="quarter" idx="12"/>
          </p:nvPr>
        </p:nvSpPr>
        <p:spPr/>
        <p:txBody>
          <a:bodyPr/>
          <a:lstStyle/>
          <a:p>
            <a:fld id="{10A90688-F7EE-45B3-B4FF-F920DEFBB892}" type="slidenum">
              <a:rPr lang="en-US" smtClean="0"/>
              <a:pPr/>
              <a:t>41</a:t>
            </a:fld>
            <a:endParaRPr lang="en-US" dirty="0"/>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609600" y="1371600"/>
            <a:ext cx="8077200" cy="4557786"/>
          </a:xfrm>
          <a:prstGeom prst="rect">
            <a:avLst/>
          </a:prstGeom>
          <a:noFill/>
        </p:spPr>
        <p:txBody>
          <a:bodyPr wrap="square" rtlCol="0">
            <a:spAutoFit/>
          </a:bodyPr>
          <a:lstStyle/>
          <a:p>
            <a:pPr>
              <a:lnSpc>
                <a:spcPct val="150000"/>
              </a:lnSpc>
            </a:pPr>
            <a:r>
              <a:rPr lang="en-US" sz="1500" b="1" dirty="0" smtClean="0"/>
              <a:t>Some Help </a:t>
            </a:r>
            <a:r>
              <a:rPr lang="en-US" sz="1500" dirty="0" smtClean="0"/>
              <a:t>–</a:t>
            </a:r>
          </a:p>
          <a:p>
            <a:pPr>
              <a:lnSpc>
                <a:spcPct val="150000"/>
              </a:lnSpc>
              <a:buFont typeface="Arial" pitchFamily="34" charset="0"/>
              <a:buChar char="•"/>
            </a:pPr>
            <a:r>
              <a:rPr lang="en-US" sz="1500" dirty="0" smtClean="0"/>
              <a:t> Consumer is able to perform some parts of the walking/mobility activity.</a:t>
            </a:r>
          </a:p>
          <a:p>
            <a:pPr>
              <a:lnSpc>
                <a:spcPct val="150000"/>
              </a:lnSpc>
              <a:buFont typeface="Arial" pitchFamily="34" charset="0"/>
              <a:buChar char="•"/>
            </a:pPr>
            <a:r>
              <a:rPr lang="en-US" sz="1500" dirty="0" smtClean="0"/>
              <a:t> Another person is needed during the activity to lend some hands-on assistance.</a:t>
            </a:r>
          </a:p>
          <a:p>
            <a:pPr>
              <a:lnSpc>
                <a:spcPct val="150000"/>
              </a:lnSpc>
              <a:buFont typeface="Arial" pitchFamily="34" charset="0"/>
              <a:buChar char="•"/>
            </a:pPr>
            <a:r>
              <a:rPr lang="en-US" sz="1500" b="1" dirty="0" smtClean="0"/>
              <a:t> Example 1: </a:t>
            </a:r>
            <a:r>
              <a:rPr lang="en-US" sz="1500" dirty="0" smtClean="0"/>
              <a:t>Another person is needed to support the elbow of the consumer as he/she  move 	between rooms.</a:t>
            </a:r>
          </a:p>
          <a:p>
            <a:pPr>
              <a:lnSpc>
                <a:spcPct val="150000"/>
              </a:lnSpc>
              <a:buFont typeface="Arial" pitchFamily="34" charset="0"/>
              <a:buChar char="•"/>
            </a:pPr>
            <a:r>
              <a:rPr lang="en-US" sz="1500" b="1" dirty="0" smtClean="0"/>
              <a:t> Example 2: </a:t>
            </a:r>
            <a:r>
              <a:rPr lang="en-US" sz="1500" dirty="0" smtClean="0"/>
              <a:t>Consumer can sometimes use a walker with someone walking beside him/her and 	sometimes must be pushed in a wheelchair due to the consumer’s physical condition.</a:t>
            </a:r>
          </a:p>
          <a:p>
            <a:pPr>
              <a:lnSpc>
                <a:spcPct val="150000"/>
              </a:lnSpc>
              <a:buFont typeface="Arial" pitchFamily="34" charset="0"/>
              <a:buChar char="•"/>
            </a:pPr>
            <a:endParaRPr lang="en-US" sz="1500" dirty="0" smtClean="0">
              <a:solidFill>
                <a:schemeClr val="accent1">
                  <a:lumMod val="75000"/>
                </a:schemeClr>
              </a:solidFill>
            </a:endParaRPr>
          </a:p>
          <a:p>
            <a:pPr>
              <a:lnSpc>
                <a:spcPct val="150000"/>
              </a:lnSpc>
            </a:pPr>
            <a:r>
              <a:rPr lang="en-US" sz="1500" b="1" dirty="0" smtClean="0"/>
              <a:t>Total Help</a:t>
            </a:r>
            <a:r>
              <a:rPr lang="en-US" sz="1500" dirty="0" smtClean="0"/>
              <a:t>–</a:t>
            </a:r>
          </a:p>
          <a:p>
            <a:pPr>
              <a:lnSpc>
                <a:spcPct val="150000"/>
              </a:lnSpc>
              <a:buFont typeface="Arial" pitchFamily="34" charset="0"/>
              <a:buChar char="•"/>
            </a:pPr>
            <a:r>
              <a:rPr lang="en-US" sz="1500" dirty="0" smtClean="0"/>
              <a:t> Consumer is unable to perform the walking/mobility activity. </a:t>
            </a:r>
          </a:p>
          <a:p>
            <a:pPr>
              <a:lnSpc>
                <a:spcPct val="150000"/>
              </a:lnSpc>
              <a:buFont typeface="Arial" pitchFamily="34" charset="0"/>
              <a:buChar char="•"/>
            </a:pPr>
            <a:r>
              <a:rPr lang="en-US" sz="1500" dirty="0" smtClean="0"/>
              <a:t> Another person is needed for the activity to be performed.</a:t>
            </a:r>
          </a:p>
          <a:p>
            <a:pPr>
              <a:lnSpc>
                <a:spcPct val="150000"/>
              </a:lnSpc>
              <a:buFont typeface="Arial" pitchFamily="34" charset="0"/>
              <a:buChar char="•"/>
            </a:pPr>
            <a:r>
              <a:rPr lang="en-US" sz="1500" dirty="0" smtClean="0"/>
              <a:t> </a:t>
            </a:r>
            <a:r>
              <a:rPr lang="en-US" sz="1500" b="1" dirty="0" smtClean="0"/>
              <a:t>Example: </a:t>
            </a:r>
            <a:r>
              <a:rPr lang="en-US" sz="1500" dirty="0" smtClean="0"/>
              <a:t>Consumer is unable to walk/be mobile and must be pushed in a wheelchair by 	another person.</a:t>
            </a:r>
            <a:endParaRPr lang="en-US" sz="1500" dirty="0" smtClean="0">
              <a:solidFill>
                <a:srgbClr val="0070C0"/>
              </a:solidFill>
            </a:endParaRPr>
          </a:p>
        </p:txBody>
      </p:sp>
      <p:sp>
        <p:nvSpPr>
          <p:cNvPr id="3" name="Title 1"/>
          <p:cNvSpPr>
            <a:spLocks noGrp="1"/>
          </p:cNvSpPr>
          <p:nvPr>
            <p:ph type="title"/>
          </p:nvPr>
        </p:nvSpPr>
        <p:spPr>
          <a:xfrm>
            <a:off x="609600" y="609600"/>
            <a:ext cx="8229600" cy="627888"/>
          </a:xfrm>
        </p:spPr>
        <p:txBody>
          <a:bodyPr>
            <a:normAutofit/>
          </a:bodyPr>
          <a:lstStyle/>
          <a:p>
            <a:r>
              <a:rPr lang="en-US" sz="3600" dirty="0" smtClean="0"/>
              <a:t>Walking/Mobility</a:t>
            </a:r>
            <a:endParaRPr lang="en-US" sz="3600" dirty="0"/>
          </a:p>
        </p:txBody>
      </p:sp>
      <p:sp>
        <p:nvSpPr>
          <p:cNvPr id="5" name="Slide Number Placeholder 4"/>
          <p:cNvSpPr>
            <a:spLocks noGrp="1"/>
          </p:cNvSpPr>
          <p:nvPr>
            <p:ph type="sldNum" sz="quarter" idx="12"/>
          </p:nvPr>
        </p:nvSpPr>
        <p:spPr/>
        <p:txBody>
          <a:bodyPr/>
          <a:lstStyle/>
          <a:p>
            <a:fld id="{10A90688-F7EE-45B3-B4FF-F920DEFBB892}" type="slidenum">
              <a:rPr lang="en-US" smtClean="0"/>
              <a:pPr/>
              <a:t>42</a:t>
            </a:fld>
            <a:endParaRPr lang="en-US" dirty="0"/>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533400"/>
            <a:ext cx="8382000" cy="704088"/>
          </a:xfrm>
        </p:spPr>
        <p:txBody>
          <a:bodyPr>
            <a:noAutofit/>
          </a:bodyPr>
          <a:lstStyle/>
          <a:p>
            <a:r>
              <a:rPr lang="en-US" sz="3200" dirty="0" smtClean="0"/>
              <a:t>Sample Assistive Devices for Walking/Mobility</a:t>
            </a:r>
            <a:endParaRPr lang="en-US" sz="3200" dirty="0"/>
          </a:p>
        </p:txBody>
      </p:sp>
      <p:sp>
        <p:nvSpPr>
          <p:cNvPr id="3" name="Content Placeholder 2"/>
          <p:cNvSpPr>
            <a:spLocks noGrp="1"/>
          </p:cNvSpPr>
          <p:nvPr>
            <p:ph idx="1"/>
          </p:nvPr>
        </p:nvSpPr>
        <p:spPr>
          <a:xfrm>
            <a:off x="609600" y="1371600"/>
            <a:ext cx="8077200" cy="5105400"/>
          </a:xfrm>
        </p:spPr>
        <p:txBody>
          <a:bodyPr>
            <a:normAutofit lnSpcReduction="10000"/>
          </a:bodyPr>
          <a:lstStyle/>
          <a:p>
            <a:pPr>
              <a:lnSpc>
                <a:spcPct val="150000"/>
              </a:lnSpc>
            </a:pPr>
            <a:r>
              <a:rPr lang="en-US" sz="2000" dirty="0" smtClean="0"/>
              <a:t>Cane</a:t>
            </a:r>
          </a:p>
          <a:p>
            <a:pPr>
              <a:lnSpc>
                <a:spcPct val="150000"/>
              </a:lnSpc>
            </a:pPr>
            <a:r>
              <a:rPr lang="en-US" sz="2000" dirty="0" smtClean="0"/>
              <a:t>Walker</a:t>
            </a:r>
          </a:p>
          <a:p>
            <a:pPr>
              <a:lnSpc>
                <a:spcPct val="150000"/>
              </a:lnSpc>
            </a:pPr>
            <a:r>
              <a:rPr lang="en-US" sz="2000" dirty="0" smtClean="0"/>
              <a:t>Rolling walker</a:t>
            </a:r>
          </a:p>
          <a:p>
            <a:pPr>
              <a:lnSpc>
                <a:spcPct val="150000"/>
              </a:lnSpc>
            </a:pPr>
            <a:r>
              <a:rPr lang="en-US" sz="2000" dirty="0" smtClean="0"/>
              <a:t>Quad walker</a:t>
            </a:r>
          </a:p>
          <a:p>
            <a:pPr>
              <a:lnSpc>
                <a:spcPct val="150000"/>
              </a:lnSpc>
            </a:pPr>
            <a:r>
              <a:rPr lang="en-US" sz="2000" dirty="0" smtClean="0"/>
              <a:t>Wheelchair</a:t>
            </a:r>
          </a:p>
          <a:p>
            <a:pPr>
              <a:lnSpc>
                <a:spcPct val="150000"/>
              </a:lnSpc>
            </a:pPr>
            <a:r>
              <a:rPr lang="en-US" sz="2000" dirty="0" smtClean="0"/>
              <a:t>Wheelchair gel/foam pads (pressure relief)</a:t>
            </a:r>
          </a:p>
          <a:p>
            <a:pPr>
              <a:lnSpc>
                <a:spcPct val="150000"/>
              </a:lnSpc>
            </a:pPr>
            <a:r>
              <a:rPr lang="en-US" sz="2000" dirty="0" smtClean="0"/>
              <a:t>Doorway threshold ramps</a:t>
            </a:r>
          </a:p>
          <a:p>
            <a:pPr>
              <a:lnSpc>
                <a:spcPct val="150000"/>
              </a:lnSpc>
            </a:pPr>
            <a:r>
              <a:rPr lang="en-US" sz="2000" dirty="0" smtClean="0"/>
              <a:t>Doorway hinge extenders</a:t>
            </a:r>
          </a:p>
          <a:p>
            <a:pPr>
              <a:lnSpc>
                <a:spcPct val="150000"/>
              </a:lnSpc>
            </a:pPr>
            <a:r>
              <a:rPr lang="en-US" sz="2000" dirty="0" smtClean="0"/>
              <a:t>Slip-resistant flooring</a:t>
            </a:r>
          </a:p>
          <a:p>
            <a:pPr>
              <a:lnSpc>
                <a:spcPct val="150000"/>
              </a:lnSpc>
            </a:pPr>
            <a:r>
              <a:rPr lang="en-US" sz="2000" dirty="0" smtClean="0"/>
              <a:t>Leg lifter </a:t>
            </a:r>
          </a:p>
          <a:p>
            <a:pPr>
              <a:lnSpc>
                <a:spcPct val="150000"/>
              </a:lnSpc>
              <a:buNone/>
            </a:pPr>
            <a:endParaRPr lang="en-US" sz="1800" dirty="0">
              <a:solidFill>
                <a:srgbClr val="0070C0"/>
              </a:solidFill>
            </a:endParaRPr>
          </a:p>
        </p:txBody>
      </p:sp>
      <p:sp>
        <p:nvSpPr>
          <p:cNvPr id="4" name="Slide Number Placeholder 3"/>
          <p:cNvSpPr>
            <a:spLocks noGrp="1"/>
          </p:cNvSpPr>
          <p:nvPr>
            <p:ph type="sldNum" sz="quarter" idx="12"/>
          </p:nvPr>
        </p:nvSpPr>
        <p:spPr/>
        <p:txBody>
          <a:bodyPr/>
          <a:lstStyle/>
          <a:p>
            <a:fld id="{10A90688-F7EE-45B3-B4FF-F920DEFBB892}" type="slidenum">
              <a:rPr lang="en-US" smtClean="0"/>
              <a:pPr/>
              <a:t>43</a:t>
            </a:fld>
            <a:endParaRPr lang="en-US" dirty="0"/>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685800"/>
            <a:ext cx="8305800" cy="1143000"/>
          </a:xfrm>
        </p:spPr>
        <p:txBody>
          <a:bodyPr>
            <a:normAutofit/>
          </a:bodyPr>
          <a:lstStyle/>
          <a:p>
            <a:r>
              <a:rPr lang="en-US" sz="3600" dirty="0" smtClean="0"/>
              <a:t>How often do you have adequate assistance with ADLs?</a:t>
            </a:r>
            <a:endParaRPr lang="en-US" sz="3600" dirty="0"/>
          </a:p>
        </p:txBody>
      </p:sp>
      <p:sp>
        <p:nvSpPr>
          <p:cNvPr id="4" name="TextBox 3"/>
          <p:cNvSpPr txBox="1"/>
          <p:nvPr/>
        </p:nvSpPr>
        <p:spPr>
          <a:xfrm>
            <a:off x="609600" y="1981200"/>
            <a:ext cx="8077200" cy="4524315"/>
          </a:xfrm>
          <a:prstGeom prst="rect">
            <a:avLst/>
          </a:prstGeom>
          <a:noFill/>
        </p:spPr>
        <p:txBody>
          <a:bodyPr wrap="square" rtlCol="0">
            <a:spAutoFit/>
          </a:bodyPr>
          <a:lstStyle/>
          <a:p>
            <a:r>
              <a:rPr lang="en-US" sz="1600" b="1" dirty="0" smtClean="0"/>
              <a:t>Always </a:t>
            </a:r>
            <a:r>
              <a:rPr lang="en-US" sz="1600" dirty="0" smtClean="0"/>
              <a:t>- The consumer has help from another person/other persons when he/she needs it.</a:t>
            </a:r>
          </a:p>
          <a:p>
            <a:endParaRPr lang="en-US" sz="1600" dirty="0" smtClean="0"/>
          </a:p>
          <a:p>
            <a:r>
              <a:rPr lang="en-US" sz="1600" b="1" dirty="0" smtClean="0"/>
              <a:t>Sometimes</a:t>
            </a:r>
            <a:r>
              <a:rPr lang="en-US" sz="1600" dirty="0" smtClean="0"/>
              <a:t> - The consumer has a person or persons to help, but they are not always available when needed or are unable to supply all of the help needed at any time.</a:t>
            </a:r>
          </a:p>
          <a:p>
            <a:endParaRPr lang="en-US" sz="1600" dirty="0" smtClean="0"/>
          </a:p>
          <a:p>
            <a:r>
              <a:rPr lang="en-US" sz="1600" b="1" dirty="0" smtClean="0"/>
              <a:t>Rarely </a:t>
            </a:r>
            <a:r>
              <a:rPr lang="en-US" sz="1600" dirty="0" smtClean="0"/>
              <a:t>- The consumer has a person or persons to help a little but not regularly and not enough.</a:t>
            </a:r>
          </a:p>
          <a:p>
            <a:endParaRPr lang="en-US" sz="1600" dirty="0" smtClean="0"/>
          </a:p>
          <a:p>
            <a:r>
              <a:rPr lang="en-US" sz="1600" b="1" dirty="0" smtClean="0"/>
              <a:t>Never </a:t>
            </a:r>
            <a:r>
              <a:rPr lang="en-US" sz="1600" dirty="0" smtClean="0"/>
              <a:t>- The consumer has need of help, but there is no one to supply the help needed.</a:t>
            </a:r>
          </a:p>
          <a:p>
            <a:endParaRPr lang="en-US" sz="1600" dirty="0" smtClean="0"/>
          </a:p>
          <a:p>
            <a:r>
              <a:rPr lang="en-US" sz="1600" b="1" dirty="0" smtClean="0"/>
              <a:t>No Help Needed </a:t>
            </a:r>
            <a:r>
              <a:rPr lang="en-US" sz="1600" dirty="0" smtClean="0"/>
              <a:t>- Either the consumer is able to perform an activity without any human assistance (scored as a “0" under Consumer Conditions) or the consumer is able to perform an activity through the use of an assistive device (scored as a "1" under Consumer Conditions).</a:t>
            </a:r>
          </a:p>
          <a:p>
            <a:endParaRPr lang="en-US" sz="1600" dirty="0" smtClean="0"/>
          </a:p>
          <a:p>
            <a:r>
              <a:rPr lang="en-US" sz="1600" b="1" dirty="0" smtClean="0"/>
              <a:t>General Rule:</a:t>
            </a:r>
            <a:r>
              <a:rPr lang="en-US" sz="1600" dirty="0" smtClean="0"/>
              <a:t> If the score on the left side (Consumer Conditions) is a “0” or “1,” there will be a “0” on the right side (Consumer Resources).</a:t>
            </a:r>
          </a:p>
        </p:txBody>
      </p:sp>
      <p:sp>
        <p:nvSpPr>
          <p:cNvPr id="5" name="Slide Number Placeholder 4"/>
          <p:cNvSpPr>
            <a:spLocks noGrp="1"/>
          </p:cNvSpPr>
          <p:nvPr>
            <p:ph type="sldNum" sz="quarter" idx="12"/>
          </p:nvPr>
        </p:nvSpPr>
        <p:spPr/>
        <p:txBody>
          <a:bodyPr/>
          <a:lstStyle/>
          <a:p>
            <a:fld id="{10A90688-F7EE-45B3-B4FF-F920DEFBB892}" type="slidenum">
              <a:rPr lang="en-US" smtClean="0"/>
              <a:pPr/>
              <a:t>44</a:t>
            </a:fld>
            <a:endParaRPr lang="en-US" dirty="0"/>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685800"/>
            <a:ext cx="8229600" cy="1143000"/>
          </a:xfrm>
        </p:spPr>
        <p:txBody>
          <a:bodyPr>
            <a:normAutofit/>
          </a:bodyPr>
          <a:lstStyle/>
          <a:p>
            <a:r>
              <a:rPr lang="en-US" sz="3600" dirty="0" smtClean="0"/>
              <a:t>Instrumental Activities of Daily Living (IADLs)</a:t>
            </a:r>
            <a:endParaRPr lang="en-US" sz="3600" dirty="0"/>
          </a:p>
        </p:txBody>
      </p:sp>
      <p:sp>
        <p:nvSpPr>
          <p:cNvPr id="4" name="TextBox 3"/>
          <p:cNvSpPr txBox="1"/>
          <p:nvPr/>
        </p:nvSpPr>
        <p:spPr>
          <a:xfrm>
            <a:off x="609600" y="2209800"/>
            <a:ext cx="8077200" cy="3416320"/>
          </a:xfrm>
          <a:prstGeom prst="rect">
            <a:avLst/>
          </a:prstGeom>
          <a:noFill/>
        </p:spPr>
        <p:txBody>
          <a:bodyPr wrap="square" rtlCol="0">
            <a:spAutoFit/>
          </a:bodyPr>
          <a:lstStyle/>
          <a:p>
            <a:r>
              <a:rPr lang="en-US" dirty="0" smtClean="0"/>
              <a:t>This section helps to identify the consumer's ability to function in daily life. </a:t>
            </a:r>
          </a:p>
          <a:p>
            <a:endParaRPr lang="en-US" dirty="0" smtClean="0"/>
          </a:p>
          <a:p>
            <a:r>
              <a:rPr lang="en-US" dirty="0" smtClean="0"/>
              <a:t>Instrumental Activities of Daily Living deal with the consumer in relation to the general community.</a:t>
            </a:r>
          </a:p>
          <a:p>
            <a:endParaRPr lang="en-US" dirty="0" smtClean="0"/>
          </a:p>
          <a:p>
            <a:r>
              <a:rPr lang="en-US" dirty="0" smtClean="0"/>
              <a:t>The objective is to determine the amount of assistance the consumer generally needs to function as normally and independently as possible.</a:t>
            </a:r>
            <a:endParaRPr lang="en-US" b="1" dirty="0" smtClean="0"/>
          </a:p>
          <a:p>
            <a:endParaRPr lang="en-US" b="1" dirty="0" smtClean="0"/>
          </a:p>
          <a:p>
            <a:r>
              <a:rPr lang="en-US" dirty="0" smtClean="0"/>
              <a:t>If a consumer is receiving assistance because they live in a facility, like an ALF or nursing facility, score the level of assistance they receive by task on an individual basis.</a:t>
            </a:r>
          </a:p>
          <a:p>
            <a:endParaRPr lang="en-US" b="1" dirty="0" smtClean="0"/>
          </a:p>
        </p:txBody>
      </p:sp>
      <p:sp>
        <p:nvSpPr>
          <p:cNvPr id="5" name="Slide Number Placeholder 4"/>
          <p:cNvSpPr>
            <a:spLocks noGrp="1"/>
          </p:cNvSpPr>
          <p:nvPr>
            <p:ph type="sldNum" sz="quarter" idx="12"/>
          </p:nvPr>
        </p:nvSpPr>
        <p:spPr/>
        <p:txBody>
          <a:bodyPr/>
          <a:lstStyle/>
          <a:p>
            <a:fld id="{10A90688-F7EE-45B3-B4FF-F920DEFBB892}" type="slidenum">
              <a:rPr lang="en-US" smtClean="0"/>
              <a:pPr/>
              <a:t>45</a:t>
            </a:fld>
            <a:endParaRPr lang="en-US" dirty="0"/>
          </a:p>
        </p:txBody>
      </p:sp>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685800"/>
            <a:ext cx="8229600" cy="1143000"/>
          </a:xfrm>
        </p:spPr>
        <p:txBody>
          <a:bodyPr>
            <a:normAutofit/>
          </a:bodyPr>
          <a:lstStyle/>
          <a:p>
            <a:r>
              <a:rPr lang="en-US" sz="3600" dirty="0" smtClean="0"/>
              <a:t>How much help do you need with the following IADLs?</a:t>
            </a:r>
            <a:endParaRPr lang="en-US" sz="3600" dirty="0"/>
          </a:p>
        </p:txBody>
      </p:sp>
      <p:sp>
        <p:nvSpPr>
          <p:cNvPr id="3" name="Content Placeholder 2"/>
          <p:cNvSpPr>
            <a:spLocks noGrp="1"/>
          </p:cNvSpPr>
          <p:nvPr>
            <p:ph idx="1"/>
          </p:nvPr>
        </p:nvSpPr>
        <p:spPr>
          <a:xfrm>
            <a:off x="609600" y="1905000"/>
            <a:ext cx="8077200" cy="4800600"/>
          </a:xfrm>
        </p:spPr>
        <p:txBody>
          <a:bodyPr>
            <a:normAutofit/>
          </a:bodyPr>
          <a:lstStyle/>
          <a:p>
            <a:pPr>
              <a:lnSpc>
                <a:spcPct val="150000"/>
              </a:lnSpc>
            </a:pPr>
            <a:r>
              <a:rPr lang="en-US" sz="2000" dirty="0" smtClean="0"/>
              <a:t>Heavy Chores</a:t>
            </a:r>
          </a:p>
          <a:p>
            <a:pPr>
              <a:lnSpc>
                <a:spcPct val="150000"/>
              </a:lnSpc>
            </a:pPr>
            <a:r>
              <a:rPr lang="en-US" sz="2000" dirty="0" smtClean="0"/>
              <a:t>Light Housekeeping</a:t>
            </a:r>
          </a:p>
          <a:p>
            <a:pPr>
              <a:lnSpc>
                <a:spcPct val="150000"/>
              </a:lnSpc>
            </a:pPr>
            <a:r>
              <a:rPr lang="en-US" sz="2000" dirty="0" smtClean="0"/>
              <a:t>Phone</a:t>
            </a:r>
          </a:p>
          <a:p>
            <a:pPr>
              <a:lnSpc>
                <a:spcPct val="150000"/>
              </a:lnSpc>
            </a:pPr>
            <a:r>
              <a:rPr lang="en-US" sz="2000" dirty="0" smtClean="0"/>
              <a:t>Manage Money</a:t>
            </a:r>
          </a:p>
          <a:p>
            <a:pPr>
              <a:lnSpc>
                <a:spcPct val="150000"/>
              </a:lnSpc>
            </a:pPr>
            <a:r>
              <a:rPr lang="en-US" sz="2000" dirty="0" smtClean="0"/>
              <a:t>Prepare Meals</a:t>
            </a:r>
          </a:p>
          <a:p>
            <a:pPr>
              <a:lnSpc>
                <a:spcPct val="150000"/>
              </a:lnSpc>
            </a:pPr>
            <a:r>
              <a:rPr lang="en-US" sz="2000" dirty="0" smtClean="0"/>
              <a:t>Shopping</a:t>
            </a:r>
          </a:p>
          <a:p>
            <a:pPr>
              <a:lnSpc>
                <a:spcPct val="150000"/>
              </a:lnSpc>
            </a:pPr>
            <a:r>
              <a:rPr lang="en-US" sz="2000" dirty="0" smtClean="0"/>
              <a:t>Medication</a:t>
            </a:r>
          </a:p>
          <a:p>
            <a:pPr>
              <a:lnSpc>
                <a:spcPct val="150000"/>
              </a:lnSpc>
            </a:pPr>
            <a:r>
              <a:rPr lang="en-US" sz="2000" dirty="0" smtClean="0"/>
              <a:t>Transportation</a:t>
            </a:r>
          </a:p>
        </p:txBody>
      </p:sp>
      <p:sp>
        <p:nvSpPr>
          <p:cNvPr id="4" name="Slide Number Placeholder 3"/>
          <p:cNvSpPr>
            <a:spLocks noGrp="1"/>
          </p:cNvSpPr>
          <p:nvPr>
            <p:ph type="sldNum" sz="quarter" idx="12"/>
          </p:nvPr>
        </p:nvSpPr>
        <p:spPr/>
        <p:txBody>
          <a:bodyPr/>
          <a:lstStyle/>
          <a:p>
            <a:fld id="{10A90688-F7EE-45B3-B4FF-F920DEFBB892}" type="slidenum">
              <a:rPr lang="en-US" smtClean="0"/>
              <a:pPr/>
              <a:t>46</a:t>
            </a:fld>
            <a:endParaRPr lang="en-US" dirty="0"/>
          </a:p>
        </p:txBody>
      </p:sp>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533400"/>
            <a:ext cx="8229600" cy="704088"/>
          </a:xfrm>
        </p:spPr>
        <p:txBody>
          <a:bodyPr>
            <a:normAutofit/>
          </a:bodyPr>
          <a:lstStyle/>
          <a:p>
            <a:r>
              <a:rPr lang="en-US" sz="3600" dirty="0" smtClean="0"/>
              <a:t>Doing Heavy Chores</a:t>
            </a:r>
            <a:endParaRPr lang="en-US" sz="3600" dirty="0"/>
          </a:p>
        </p:txBody>
      </p:sp>
      <p:sp>
        <p:nvSpPr>
          <p:cNvPr id="4" name="TextBox 3"/>
          <p:cNvSpPr txBox="1"/>
          <p:nvPr/>
        </p:nvSpPr>
        <p:spPr>
          <a:xfrm>
            <a:off x="609600" y="1219200"/>
            <a:ext cx="8077200" cy="5596532"/>
          </a:xfrm>
          <a:prstGeom prst="rect">
            <a:avLst/>
          </a:prstGeom>
          <a:noFill/>
        </p:spPr>
        <p:txBody>
          <a:bodyPr wrap="square" rtlCol="0">
            <a:spAutoFit/>
          </a:bodyPr>
          <a:lstStyle/>
          <a:p>
            <a:pPr>
              <a:lnSpc>
                <a:spcPct val="150000"/>
              </a:lnSpc>
            </a:pPr>
            <a:r>
              <a:rPr lang="en-US" sz="1500" b="1" dirty="0" smtClean="0"/>
              <a:t>No Help</a:t>
            </a:r>
            <a:r>
              <a:rPr lang="en-US" sz="1500" dirty="0" smtClean="0"/>
              <a:t> - Consumer is able to:</a:t>
            </a:r>
          </a:p>
          <a:p>
            <a:pPr>
              <a:lnSpc>
                <a:spcPct val="150000"/>
              </a:lnSpc>
              <a:buFont typeface="Arial" pitchFamily="34" charset="0"/>
              <a:buChar char="•"/>
            </a:pPr>
            <a:r>
              <a:rPr lang="en-US" sz="1500" dirty="0" smtClean="0"/>
              <a:t> Do heavy cleaning</a:t>
            </a:r>
          </a:p>
          <a:p>
            <a:pPr>
              <a:lnSpc>
                <a:spcPct val="150000"/>
              </a:lnSpc>
              <a:buFont typeface="Arial" pitchFamily="34" charset="0"/>
              <a:buChar char="•"/>
            </a:pPr>
            <a:r>
              <a:rPr lang="en-US" sz="1500" dirty="0" smtClean="0"/>
              <a:t> Yard work</a:t>
            </a:r>
          </a:p>
          <a:p>
            <a:pPr>
              <a:lnSpc>
                <a:spcPct val="150000"/>
              </a:lnSpc>
              <a:buFont typeface="Arial" pitchFamily="34" charset="0"/>
              <a:buChar char="•"/>
            </a:pPr>
            <a:r>
              <a:rPr lang="en-US" sz="1500" dirty="0" smtClean="0"/>
              <a:t> Wash windows</a:t>
            </a:r>
          </a:p>
          <a:p>
            <a:pPr>
              <a:lnSpc>
                <a:spcPct val="150000"/>
              </a:lnSpc>
              <a:buFont typeface="Arial" pitchFamily="34" charset="0"/>
              <a:buChar char="•"/>
            </a:pPr>
            <a:r>
              <a:rPr lang="en-US" sz="1500" dirty="0" smtClean="0"/>
              <a:t> Move furniture</a:t>
            </a:r>
          </a:p>
          <a:p>
            <a:pPr>
              <a:lnSpc>
                <a:spcPct val="150000"/>
              </a:lnSpc>
              <a:buFont typeface="Arial" pitchFamily="34" charset="0"/>
              <a:buChar char="•"/>
            </a:pPr>
            <a:r>
              <a:rPr lang="en-US" sz="1500" dirty="0" smtClean="0"/>
              <a:t> Laundry</a:t>
            </a:r>
          </a:p>
          <a:p>
            <a:pPr>
              <a:lnSpc>
                <a:spcPct val="150000"/>
              </a:lnSpc>
            </a:pPr>
            <a:endParaRPr lang="en-US" sz="1500" b="1" dirty="0" smtClean="0"/>
          </a:p>
          <a:p>
            <a:pPr>
              <a:lnSpc>
                <a:spcPct val="150000"/>
              </a:lnSpc>
            </a:pPr>
            <a:r>
              <a:rPr lang="en-US" sz="1500" b="1" dirty="0" smtClean="0"/>
              <a:t>No help but relies on Assistive Device</a:t>
            </a:r>
            <a:r>
              <a:rPr lang="en-US" sz="1500" dirty="0" smtClean="0"/>
              <a:t> - Consumer is able to perform all parts of the heavy chores activity because of the use of assistive device(s).</a:t>
            </a:r>
          </a:p>
          <a:p>
            <a:pPr>
              <a:lnSpc>
                <a:spcPct val="150000"/>
              </a:lnSpc>
            </a:pPr>
            <a:endParaRPr lang="en-US" sz="1500" dirty="0" smtClean="0"/>
          </a:p>
          <a:p>
            <a:pPr>
              <a:lnSpc>
                <a:spcPct val="150000"/>
              </a:lnSpc>
            </a:pPr>
            <a:r>
              <a:rPr lang="en-US" sz="1500" b="1" dirty="0" smtClean="0"/>
              <a:t>Supervision</a:t>
            </a:r>
            <a:r>
              <a:rPr lang="en-US" sz="1500" dirty="0" smtClean="0"/>
              <a:t> - Consumer is able to perform all parts of the heavy chores activity if another person is there during the activity to:</a:t>
            </a:r>
          </a:p>
          <a:p>
            <a:pPr>
              <a:lnSpc>
                <a:spcPct val="150000"/>
              </a:lnSpc>
              <a:buFont typeface="Arial" pitchFamily="34" charset="0"/>
              <a:buChar char="•"/>
            </a:pPr>
            <a:r>
              <a:rPr lang="en-US" sz="1500" dirty="0" smtClean="0"/>
              <a:t> Lend support by their presence; or</a:t>
            </a:r>
          </a:p>
          <a:p>
            <a:pPr>
              <a:lnSpc>
                <a:spcPct val="150000"/>
              </a:lnSpc>
              <a:buFont typeface="Arial" pitchFamily="34" charset="0"/>
              <a:buChar char="•"/>
            </a:pPr>
            <a:r>
              <a:rPr lang="en-US" sz="1500" dirty="0" smtClean="0"/>
              <a:t> Coach the consumer through the activity</a:t>
            </a:r>
          </a:p>
          <a:p>
            <a:pPr>
              <a:lnSpc>
                <a:spcPct val="150000"/>
              </a:lnSpc>
              <a:buFont typeface="Arial" pitchFamily="34" charset="0"/>
              <a:buChar char="•"/>
            </a:pPr>
            <a:r>
              <a:rPr lang="en-US" sz="1500" b="1" dirty="0" smtClean="0"/>
              <a:t> Example</a:t>
            </a:r>
            <a:r>
              <a:rPr lang="en-US" sz="1500" dirty="0" smtClean="0"/>
              <a:t>: Consumer is physically able to perform the activity but must be reminded to start 	the activity and/or continue until all parts of the activity are completed.</a:t>
            </a:r>
          </a:p>
        </p:txBody>
      </p:sp>
      <p:sp>
        <p:nvSpPr>
          <p:cNvPr id="5" name="Slide Number Placeholder 4"/>
          <p:cNvSpPr>
            <a:spLocks noGrp="1"/>
          </p:cNvSpPr>
          <p:nvPr>
            <p:ph type="sldNum" sz="quarter" idx="12"/>
          </p:nvPr>
        </p:nvSpPr>
        <p:spPr/>
        <p:txBody>
          <a:bodyPr/>
          <a:lstStyle/>
          <a:p>
            <a:fld id="{10A90688-F7EE-45B3-B4FF-F920DEFBB892}" type="slidenum">
              <a:rPr lang="en-US" smtClean="0"/>
              <a:pPr/>
              <a:t>47</a:t>
            </a:fld>
            <a:endParaRPr lang="en-US" dirty="0"/>
          </a:p>
        </p:txBody>
      </p:sp>
    </p:spTree>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609600" y="1371600"/>
            <a:ext cx="8077200" cy="4247317"/>
          </a:xfrm>
          <a:prstGeom prst="rect">
            <a:avLst/>
          </a:prstGeom>
          <a:noFill/>
        </p:spPr>
        <p:txBody>
          <a:bodyPr wrap="square" rtlCol="0">
            <a:spAutoFit/>
          </a:bodyPr>
          <a:lstStyle/>
          <a:p>
            <a:pPr>
              <a:lnSpc>
                <a:spcPct val="150000"/>
              </a:lnSpc>
            </a:pPr>
            <a:r>
              <a:rPr lang="en-US" sz="1500" b="1" dirty="0" smtClean="0"/>
              <a:t>Some Help </a:t>
            </a:r>
            <a:r>
              <a:rPr lang="en-US" sz="1500" dirty="0" smtClean="0"/>
              <a:t>–</a:t>
            </a:r>
          </a:p>
          <a:p>
            <a:pPr>
              <a:lnSpc>
                <a:spcPct val="150000"/>
              </a:lnSpc>
              <a:buFont typeface="Arial" pitchFamily="34" charset="0"/>
              <a:buChar char="•"/>
            </a:pPr>
            <a:r>
              <a:rPr lang="en-US" sz="1500" dirty="0" smtClean="0"/>
              <a:t> Consumer is able to perform some parts of the heavy chores activity.</a:t>
            </a:r>
          </a:p>
          <a:p>
            <a:pPr>
              <a:lnSpc>
                <a:spcPct val="150000"/>
              </a:lnSpc>
              <a:buFont typeface="Arial" pitchFamily="34" charset="0"/>
              <a:buChar char="•"/>
            </a:pPr>
            <a:r>
              <a:rPr lang="en-US" sz="1500" dirty="0" smtClean="0"/>
              <a:t> Another person is needed during the activity to lend some hands-on assistance.</a:t>
            </a:r>
          </a:p>
          <a:p>
            <a:pPr>
              <a:lnSpc>
                <a:spcPct val="150000"/>
              </a:lnSpc>
              <a:buFont typeface="Arial" pitchFamily="34" charset="0"/>
              <a:buChar char="•"/>
            </a:pPr>
            <a:r>
              <a:rPr lang="en-US" sz="1500" b="1" dirty="0" smtClean="0"/>
              <a:t> Example 1: </a:t>
            </a:r>
            <a:r>
              <a:rPr lang="en-US" sz="1500" dirty="0" smtClean="0"/>
              <a:t>Another person is needed to prepare the equipment or materials to be used and 	put them away afterwards.</a:t>
            </a:r>
          </a:p>
          <a:p>
            <a:pPr>
              <a:lnSpc>
                <a:spcPct val="150000"/>
              </a:lnSpc>
            </a:pPr>
            <a:r>
              <a:rPr lang="en-US" sz="1500" b="1" dirty="0" smtClean="0"/>
              <a:t> Example 2: </a:t>
            </a:r>
            <a:r>
              <a:rPr lang="en-US" sz="1500" dirty="0" smtClean="0"/>
              <a:t>Consumer needs help with yard work.</a:t>
            </a:r>
          </a:p>
          <a:p>
            <a:endParaRPr lang="en-US" sz="1500" dirty="0" smtClean="0"/>
          </a:p>
          <a:p>
            <a:r>
              <a:rPr lang="en-US" sz="1500" dirty="0" smtClean="0"/>
              <a:t/>
            </a:r>
            <a:br>
              <a:rPr lang="en-US" sz="1500" dirty="0" smtClean="0"/>
            </a:br>
            <a:r>
              <a:rPr lang="en-US" sz="1500" b="1" dirty="0" smtClean="0"/>
              <a:t> Total Help </a:t>
            </a:r>
            <a:r>
              <a:rPr lang="en-US" sz="1500" dirty="0" smtClean="0"/>
              <a:t>–</a:t>
            </a:r>
          </a:p>
          <a:p>
            <a:pPr>
              <a:lnSpc>
                <a:spcPct val="150000"/>
              </a:lnSpc>
              <a:buFont typeface="Arial" pitchFamily="34" charset="0"/>
              <a:buChar char="•"/>
            </a:pPr>
            <a:r>
              <a:rPr lang="en-US" sz="1500" dirty="0" smtClean="0"/>
              <a:t> Consumer is unable to perform the heavy chores activity </a:t>
            </a:r>
          </a:p>
          <a:p>
            <a:pPr>
              <a:lnSpc>
                <a:spcPct val="150000"/>
              </a:lnSpc>
              <a:buFont typeface="Arial" pitchFamily="34" charset="0"/>
              <a:buChar char="•"/>
            </a:pPr>
            <a:r>
              <a:rPr lang="en-US" sz="1500" dirty="0" smtClean="0"/>
              <a:t> Another person is needed to perform the activity for them</a:t>
            </a:r>
          </a:p>
          <a:p>
            <a:pPr>
              <a:lnSpc>
                <a:spcPct val="150000"/>
              </a:lnSpc>
              <a:buFont typeface="Arial" pitchFamily="34" charset="0"/>
              <a:buChar char="•"/>
            </a:pPr>
            <a:r>
              <a:rPr lang="en-US" sz="1500" dirty="0" smtClean="0"/>
              <a:t> </a:t>
            </a:r>
            <a:r>
              <a:rPr lang="en-US" sz="1500" b="1" dirty="0" smtClean="0"/>
              <a:t>Example: </a:t>
            </a:r>
            <a:r>
              <a:rPr lang="en-US" sz="1500" dirty="0" smtClean="0"/>
              <a:t>Consumer is unable to lift their arms, bend, or carry any heavy objects and must 	have all heavy chores performed for him/her.</a:t>
            </a:r>
          </a:p>
        </p:txBody>
      </p:sp>
      <p:sp>
        <p:nvSpPr>
          <p:cNvPr id="3" name="Title 1"/>
          <p:cNvSpPr>
            <a:spLocks noGrp="1"/>
          </p:cNvSpPr>
          <p:nvPr>
            <p:ph type="title"/>
          </p:nvPr>
        </p:nvSpPr>
        <p:spPr>
          <a:xfrm>
            <a:off x="609600" y="457200"/>
            <a:ext cx="8229600" cy="762000"/>
          </a:xfrm>
        </p:spPr>
        <p:txBody>
          <a:bodyPr>
            <a:noAutofit/>
          </a:bodyPr>
          <a:lstStyle/>
          <a:p>
            <a:r>
              <a:rPr lang="en-US" sz="3600" dirty="0" smtClean="0"/>
              <a:t>Doing Heavy Chores</a:t>
            </a:r>
            <a:endParaRPr lang="en-US" sz="3600" dirty="0"/>
          </a:p>
        </p:txBody>
      </p:sp>
      <p:sp>
        <p:nvSpPr>
          <p:cNvPr id="5" name="Slide Number Placeholder 4"/>
          <p:cNvSpPr>
            <a:spLocks noGrp="1"/>
          </p:cNvSpPr>
          <p:nvPr>
            <p:ph type="sldNum" sz="quarter" idx="12"/>
          </p:nvPr>
        </p:nvSpPr>
        <p:spPr/>
        <p:txBody>
          <a:bodyPr/>
          <a:lstStyle/>
          <a:p>
            <a:fld id="{10A90688-F7EE-45B3-B4FF-F920DEFBB892}" type="slidenum">
              <a:rPr lang="en-US" smtClean="0"/>
              <a:pPr/>
              <a:t>48</a:t>
            </a:fld>
            <a:endParaRPr lang="en-US" dirty="0"/>
          </a:p>
        </p:txBody>
      </p:sp>
    </p:spTree>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533400"/>
            <a:ext cx="8229600" cy="704088"/>
          </a:xfrm>
        </p:spPr>
        <p:txBody>
          <a:bodyPr>
            <a:noAutofit/>
          </a:bodyPr>
          <a:lstStyle/>
          <a:p>
            <a:r>
              <a:rPr lang="en-US" sz="3200" dirty="0" smtClean="0"/>
              <a:t>Sample Assistive Devices for Doing Heavy Chores</a:t>
            </a:r>
            <a:endParaRPr lang="en-US" sz="3200" dirty="0"/>
          </a:p>
        </p:txBody>
      </p:sp>
      <p:sp>
        <p:nvSpPr>
          <p:cNvPr id="3" name="Content Placeholder 2"/>
          <p:cNvSpPr>
            <a:spLocks noGrp="1"/>
          </p:cNvSpPr>
          <p:nvPr>
            <p:ph idx="1"/>
          </p:nvPr>
        </p:nvSpPr>
        <p:spPr>
          <a:xfrm>
            <a:off x="609600" y="1371600"/>
            <a:ext cx="8077200" cy="5105400"/>
          </a:xfrm>
        </p:spPr>
        <p:txBody>
          <a:bodyPr>
            <a:noAutofit/>
          </a:bodyPr>
          <a:lstStyle/>
          <a:p>
            <a:pPr>
              <a:lnSpc>
                <a:spcPct val="150000"/>
              </a:lnSpc>
            </a:pPr>
            <a:r>
              <a:rPr lang="en-US" sz="2000" dirty="0" smtClean="0"/>
              <a:t>Reaching tools </a:t>
            </a:r>
          </a:p>
          <a:p>
            <a:pPr>
              <a:lnSpc>
                <a:spcPct val="150000"/>
              </a:lnSpc>
            </a:pPr>
            <a:r>
              <a:rPr lang="en-US" sz="2000" dirty="0" smtClean="0"/>
              <a:t>Adaptable walker baskets</a:t>
            </a:r>
          </a:p>
          <a:p>
            <a:pPr>
              <a:lnSpc>
                <a:spcPct val="150000"/>
              </a:lnSpc>
            </a:pPr>
            <a:r>
              <a:rPr lang="en-US" sz="2000" dirty="0" smtClean="0"/>
              <a:t>Wheelchair trays</a:t>
            </a:r>
          </a:p>
          <a:p>
            <a:pPr>
              <a:lnSpc>
                <a:spcPct val="150000"/>
              </a:lnSpc>
            </a:pPr>
            <a:r>
              <a:rPr lang="en-US" sz="2000" dirty="0" smtClean="0"/>
              <a:t>Container openers</a:t>
            </a:r>
          </a:p>
          <a:p>
            <a:pPr>
              <a:lnSpc>
                <a:spcPct val="150000"/>
              </a:lnSpc>
            </a:pPr>
            <a:r>
              <a:rPr lang="en-US" sz="2000" dirty="0" smtClean="0"/>
              <a:t>Turning handle devices</a:t>
            </a:r>
          </a:p>
          <a:p>
            <a:pPr>
              <a:lnSpc>
                <a:spcPct val="150000"/>
              </a:lnSpc>
            </a:pPr>
            <a:r>
              <a:rPr lang="en-US" sz="2000" dirty="0" smtClean="0"/>
              <a:t>See through work trays</a:t>
            </a:r>
          </a:p>
          <a:p>
            <a:pPr>
              <a:lnSpc>
                <a:spcPct val="150000"/>
              </a:lnSpc>
            </a:pPr>
            <a:r>
              <a:rPr lang="en-US" sz="2000" dirty="0" smtClean="0"/>
              <a:t>Wheelchair multi-pocketed bags</a:t>
            </a:r>
          </a:p>
          <a:p>
            <a:pPr>
              <a:lnSpc>
                <a:spcPct val="150000"/>
              </a:lnSpc>
              <a:buNone/>
            </a:pPr>
            <a:endParaRPr lang="en-US" sz="1400" dirty="0" smtClean="0">
              <a:solidFill>
                <a:srgbClr val="0070C0"/>
              </a:solidFill>
            </a:endParaRPr>
          </a:p>
        </p:txBody>
      </p:sp>
      <p:sp>
        <p:nvSpPr>
          <p:cNvPr id="4" name="Slide Number Placeholder 3"/>
          <p:cNvSpPr>
            <a:spLocks noGrp="1"/>
          </p:cNvSpPr>
          <p:nvPr>
            <p:ph type="sldNum" sz="quarter" idx="12"/>
          </p:nvPr>
        </p:nvSpPr>
        <p:spPr/>
        <p:txBody>
          <a:bodyPr/>
          <a:lstStyle/>
          <a:p>
            <a:fld id="{10A90688-F7EE-45B3-B4FF-F920DEFBB892}" type="slidenum">
              <a:rPr lang="en-US" smtClean="0"/>
              <a:pPr/>
              <a:t>49</a:t>
            </a:fld>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8001000" cy="1219200"/>
          </a:xfrm>
        </p:spPr>
        <p:txBody>
          <a:bodyPr>
            <a:normAutofit/>
          </a:bodyPr>
          <a:lstStyle/>
          <a:p>
            <a:r>
              <a:rPr lang="en-US" sz="3600" dirty="0" smtClean="0"/>
              <a:t>CARES ASSESSMENT GUIDANCE – Nursing Facility Clients</a:t>
            </a:r>
            <a:endParaRPr lang="en-US" sz="3600" dirty="0"/>
          </a:p>
        </p:txBody>
      </p:sp>
      <p:sp>
        <p:nvSpPr>
          <p:cNvPr id="4" name="TextBox 3"/>
          <p:cNvSpPr txBox="1"/>
          <p:nvPr/>
        </p:nvSpPr>
        <p:spPr>
          <a:xfrm>
            <a:off x="609600" y="2286000"/>
            <a:ext cx="8077200" cy="3000821"/>
          </a:xfrm>
          <a:prstGeom prst="rect">
            <a:avLst/>
          </a:prstGeom>
          <a:noFill/>
        </p:spPr>
        <p:txBody>
          <a:bodyPr wrap="square" rtlCol="0">
            <a:spAutoFit/>
          </a:bodyPr>
          <a:lstStyle/>
          <a:p>
            <a:pPr>
              <a:lnSpc>
                <a:spcPct val="150000"/>
              </a:lnSpc>
              <a:buFont typeface="Arial" pitchFamily="34" charset="0"/>
              <a:buChar char="•"/>
            </a:pPr>
            <a:r>
              <a:rPr lang="en-US" dirty="0" smtClean="0"/>
              <a:t> CARES determines the feasibility of the resident’s discharge based on the medical needs, as well as the resident’s inclination to return to a community-based setting.  </a:t>
            </a:r>
          </a:p>
          <a:p>
            <a:pPr>
              <a:lnSpc>
                <a:spcPct val="150000"/>
              </a:lnSpc>
            </a:pPr>
            <a:endParaRPr lang="en-US" dirty="0" smtClean="0"/>
          </a:p>
          <a:p>
            <a:pPr>
              <a:lnSpc>
                <a:spcPct val="150000"/>
              </a:lnSpc>
              <a:buFont typeface="Arial" pitchFamily="34" charset="0"/>
              <a:buChar char="•"/>
            </a:pPr>
            <a:r>
              <a:rPr lang="en-US" dirty="0" smtClean="0"/>
              <a:t> If the individual resides in a nursing facility, assisted living facility (ALF), or adult family care home and plans to return home or to an alternate setting, the assistance that will be available in that setting should be recorded. </a:t>
            </a:r>
          </a:p>
        </p:txBody>
      </p:sp>
      <p:sp>
        <p:nvSpPr>
          <p:cNvPr id="5" name="Slide Number Placeholder 4"/>
          <p:cNvSpPr>
            <a:spLocks noGrp="1"/>
          </p:cNvSpPr>
          <p:nvPr>
            <p:ph type="sldNum" sz="quarter" idx="12"/>
          </p:nvPr>
        </p:nvSpPr>
        <p:spPr/>
        <p:txBody>
          <a:bodyPr/>
          <a:lstStyle/>
          <a:p>
            <a:fld id="{10A90688-F7EE-45B3-B4FF-F920DEFBB892}" type="slidenum">
              <a:rPr lang="en-US" smtClean="0"/>
              <a:pPr/>
              <a:t>5</a:t>
            </a:fld>
            <a:endParaRPr lang="en-US" dirty="0"/>
          </a:p>
        </p:txBody>
      </p:sp>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8229600" cy="627888"/>
          </a:xfrm>
        </p:spPr>
        <p:txBody>
          <a:bodyPr>
            <a:normAutofit/>
          </a:bodyPr>
          <a:lstStyle/>
          <a:p>
            <a:r>
              <a:rPr lang="en-US" sz="3600" dirty="0" smtClean="0"/>
              <a:t>Doing Light Housekeeping</a:t>
            </a:r>
            <a:endParaRPr lang="en-US" sz="3600" dirty="0"/>
          </a:p>
        </p:txBody>
      </p:sp>
      <p:sp>
        <p:nvSpPr>
          <p:cNvPr id="4" name="TextBox 3"/>
          <p:cNvSpPr txBox="1"/>
          <p:nvPr/>
        </p:nvSpPr>
        <p:spPr>
          <a:xfrm>
            <a:off x="609600" y="1219200"/>
            <a:ext cx="8077200" cy="5596532"/>
          </a:xfrm>
          <a:prstGeom prst="rect">
            <a:avLst/>
          </a:prstGeom>
          <a:noFill/>
        </p:spPr>
        <p:txBody>
          <a:bodyPr wrap="square" rtlCol="0">
            <a:spAutoFit/>
          </a:bodyPr>
          <a:lstStyle/>
          <a:p>
            <a:pPr>
              <a:lnSpc>
                <a:spcPct val="150000"/>
              </a:lnSpc>
            </a:pPr>
            <a:r>
              <a:rPr lang="en-US" sz="1500" b="1" dirty="0" smtClean="0"/>
              <a:t>No Help</a:t>
            </a:r>
            <a:r>
              <a:rPr lang="en-US" sz="1500" dirty="0" smtClean="0"/>
              <a:t> - Consumer is able to:</a:t>
            </a:r>
          </a:p>
          <a:p>
            <a:pPr>
              <a:lnSpc>
                <a:spcPct val="150000"/>
              </a:lnSpc>
              <a:buFont typeface="Arial" pitchFamily="34" charset="0"/>
              <a:buChar char="•"/>
            </a:pPr>
            <a:r>
              <a:rPr lang="en-US" sz="1500" dirty="0" smtClean="0"/>
              <a:t> Dust</a:t>
            </a:r>
          </a:p>
          <a:p>
            <a:pPr>
              <a:lnSpc>
                <a:spcPct val="150000"/>
              </a:lnSpc>
              <a:buFont typeface="Arial" pitchFamily="34" charset="0"/>
              <a:buChar char="•"/>
            </a:pPr>
            <a:r>
              <a:rPr lang="en-US" sz="1500" dirty="0" smtClean="0"/>
              <a:t> Vacuum</a:t>
            </a:r>
          </a:p>
          <a:p>
            <a:pPr>
              <a:lnSpc>
                <a:spcPct val="150000"/>
              </a:lnSpc>
              <a:buFont typeface="Arial" pitchFamily="34" charset="0"/>
              <a:buChar char="•"/>
            </a:pPr>
            <a:r>
              <a:rPr lang="en-US" sz="1500" dirty="0" smtClean="0"/>
              <a:t> Sweep</a:t>
            </a:r>
          </a:p>
          <a:p>
            <a:pPr>
              <a:lnSpc>
                <a:spcPct val="150000"/>
              </a:lnSpc>
            </a:pPr>
            <a:endParaRPr lang="en-US" sz="1500" b="1" dirty="0" smtClean="0"/>
          </a:p>
          <a:p>
            <a:pPr>
              <a:lnSpc>
                <a:spcPct val="150000"/>
              </a:lnSpc>
            </a:pPr>
            <a:r>
              <a:rPr lang="en-US" sz="1500" b="1" dirty="0" smtClean="0"/>
              <a:t>No help but relies on Assistive Device</a:t>
            </a:r>
            <a:r>
              <a:rPr lang="en-US" sz="1500" dirty="0" smtClean="0"/>
              <a:t> - Consumer is able to perform all parts of the light housekeeping activity because of the use of assistive device(s).</a:t>
            </a:r>
          </a:p>
          <a:p>
            <a:pPr>
              <a:lnSpc>
                <a:spcPct val="150000"/>
              </a:lnSpc>
            </a:pPr>
            <a:endParaRPr lang="en-US" sz="1500" dirty="0" smtClean="0"/>
          </a:p>
          <a:p>
            <a:pPr>
              <a:lnSpc>
                <a:spcPct val="150000"/>
              </a:lnSpc>
            </a:pPr>
            <a:r>
              <a:rPr lang="en-US" sz="1500" b="1" dirty="0" smtClean="0"/>
              <a:t>Supervision</a:t>
            </a:r>
            <a:r>
              <a:rPr lang="en-US" sz="1500" dirty="0" smtClean="0"/>
              <a:t> - Consumer is able to perform all parts of the light housekeeping activity if another person is there during the activity to:</a:t>
            </a:r>
          </a:p>
          <a:p>
            <a:pPr>
              <a:lnSpc>
                <a:spcPct val="150000"/>
              </a:lnSpc>
              <a:buFont typeface="Arial" pitchFamily="34" charset="0"/>
              <a:buChar char="•"/>
            </a:pPr>
            <a:r>
              <a:rPr lang="en-US" sz="1500" dirty="0" smtClean="0"/>
              <a:t> Lend support by their presence; or</a:t>
            </a:r>
          </a:p>
          <a:p>
            <a:pPr>
              <a:lnSpc>
                <a:spcPct val="150000"/>
              </a:lnSpc>
              <a:buFont typeface="Arial" pitchFamily="34" charset="0"/>
              <a:buChar char="•"/>
            </a:pPr>
            <a:r>
              <a:rPr lang="en-US" sz="1500" dirty="0" smtClean="0"/>
              <a:t> Coach the consumer through the activity</a:t>
            </a:r>
          </a:p>
          <a:p>
            <a:pPr>
              <a:lnSpc>
                <a:spcPct val="150000"/>
              </a:lnSpc>
              <a:buFont typeface="Arial" pitchFamily="34" charset="0"/>
              <a:buChar char="•"/>
            </a:pPr>
            <a:r>
              <a:rPr lang="en-US" sz="1500" b="1" dirty="0" smtClean="0"/>
              <a:t> Example 1</a:t>
            </a:r>
            <a:r>
              <a:rPr lang="en-US" sz="1500" dirty="0" smtClean="0"/>
              <a:t>:  Consumer is physically able to perform the activity but needs to be reminded to do 	the activity or coached through it.</a:t>
            </a:r>
          </a:p>
          <a:p>
            <a:pPr>
              <a:lnSpc>
                <a:spcPct val="150000"/>
              </a:lnSpc>
              <a:buFont typeface="Arial" pitchFamily="34" charset="0"/>
              <a:buChar char="•"/>
            </a:pPr>
            <a:r>
              <a:rPr lang="en-US" sz="1500" b="1" dirty="0" smtClean="0"/>
              <a:t> Example 2</a:t>
            </a:r>
            <a:r>
              <a:rPr lang="en-US" sz="1500" dirty="0" smtClean="0"/>
              <a:t>: Consumer can perform the activity but is unsteady and needs another person 	present to feel safe during the performance of the activity.</a:t>
            </a:r>
          </a:p>
        </p:txBody>
      </p:sp>
      <p:sp>
        <p:nvSpPr>
          <p:cNvPr id="5" name="Slide Number Placeholder 4"/>
          <p:cNvSpPr>
            <a:spLocks noGrp="1"/>
          </p:cNvSpPr>
          <p:nvPr>
            <p:ph type="sldNum" sz="quarter" idx="12"/>
          </p:nvPr>
        </p:nvSpPr>
        <p:spPr/>
        <p:txBody>
          <a:bodyPr/>
          <a:lstStyle/>
          <a:p>
            <a:fld id="{10A90688-F7EE-45B3-B4FF-F920DEFBB892}" type="slidenum">
              <a:rPr lang="en-US" smtClean="0"/>
              <a:pPr/>
              <a:t>50</a:t>
            </a:fld>
            <a:endParaRPr lang="en-US" dirty="0"/>
          </a:p>
        </p:txBody>
      </p:sp>
    </p:spTree>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609600" y="1371600"/>
            <a:ext cx="8077200" cy="3865289"/>
          </a:xfrm>
          <a:prstGeom prst="rect">
            <a:avLst/>
          </a:prstGeom>
          <a:noFill/>
        </p:spPr>
        <p:txBody>
          <a:bodyPr wrap="square" rtlCol="0">
            <a:spAutoFit/>
          </a:bodyPr>
          <a:lstStyle/>
          <a:p>
            <a:pPr>
              <a:lnSpc>
                <a:spcPct val="150000"/>
              </a:lnSpc>
            </a:pPr>
            <a:r>
              <a:rPr lang="en-US" sz="1500" b="1" dirty="0" smtClean="0"/>
              <a:t>Some Help </a:t>
            </a:r>
            <a:r>
              <a:rPr lang="en-US" sz="1500" dirty="0" smtClean="0"/>
              <a:t>–</a:t>
            </a:r>
          </a:p>
          <a:p>
            <a:pPr>
              <a:lnSpc>
                <a:spcPct val="150000"/>
              </a:lnSpc>
              <a:buFont typeface="Arial" pitchFamily="34" charset="0"/>
              <a:buChar char="•"/>
            </a:pPr>
            <a:r>
              <a:rPr lang="en-US" sz="1500" dirty="0" smtClean="0"/>
              <a:t> Consumer is able to perform some parts of the light housekeeping activity.</a:t>
            </a:r>
          </a:p>
          <a:p>
            <a:pPr>
              <a:lnSpc>
                <a:spcPct val="150000"/>
              </a:lnSpc>
              <a:buFont typeface="Arial" pitchFamily="34" charset="0"/>
              <a:buChar char="•"/>
            </a:pPr>
            <a:r>
              <a:rPr lang="en-US" sz="1500" dirty="0" smtClean="0"/>
              <a:t> Another person is needed during the activity to lend some hands-on assistance.</a:t>
            </a:r>
          </a:p>
          <a:p>
            <a:pPr>
              <a:lnSpc>
                <a:spcPct val="150000"/>
              </a:lnSpc>
              <a:buFont typeface="Arial" pitchFamily="34" charset="0"/>
              <a:buChar char="•"/>
            </a:pPr>
            <a:r>
              <a:rPr lang="en-US" sz="1500" b="1" dirty="0" smtClean="0"/>
              <a:t> Example 1: </a:t>
            </a:r>
            <a:r>
              <a:rPr lang="en-US" sz="1500" dirty="0" smtClean="0"/>
              <a:t>Consumer needs another person to perform the reaching or bending tasks.</a:t>
            </a:r>
          </a:p>
          <a:p>
            <a:pPr>
              <a:lnSpc>
                <a:spcPct val="150000"/>
              </a:lnSpc>
              <a:buFont typeface="Arial" pitchFamily="34" charset="0"/>
              <a:buChar char="•"/>
            </a:pPr>
            <a:r>
              <a:rPr lang="en-US" sz="1500" b="1" dirty="0" smtClean="0"/>
              <a:t> Example 2: </a:t>
            </a:r>
            <a:r>
              <a:rPr lang="en-US" sz="1500" dirty="0" smtClean="0"/>
              <a:t>Consumer is able to dust but unable to sweep or vacuum.</a:t>
            </a:r>
            <a:br>
              <a:rPr lang="en-US" sz="1500" dirty="0" smtClean="0"/>
            </a:br>
            <a:endParaRPr lang="en-US" sz="1500" b="1" dirty="0" smtClean="0"/>
          </a:p>
          <a:p>
            <a:pPr>
              <a:lnSpc>
                <a:spcPct val="150000"/>
              </a:lnSpc>
            </a:pPr>
            <a:r>
              <a:rPr lang="en-US" sz="1500" b="1" dirty="0" smtClean="0"/>
              <a:t>Total Help</a:t>
            </a:r>
            <a:r>
              <a:rPr lang="en-US" sz="1500" dirty="0" smtClean="0"/>
              <a:t> –</a:t>
            </a:r>
          </a:p>
          <a:p>
            <a:pPr>
              <a:lnSpc>
                <a:spcPct val="150000"/>
              </a:lnSpc>
              <a:buFont typeface="Arial" pitchFamily="34" charset="0"/>
              <a:buChar char="•"/>
            </a:pPr>
            <a:r>
              <a:rPr lang="en-US" sz="1500" dirty="0" smtClean="0"/>
              <a:t> Consumer is unable to perform the light housekeeping  activity. </a:t>
            </a:r>
          </a:p>
          <a:p>
            <a:pPr>
              <a:lnSpc>
                <a:spcPct val="150000"/>
              </a:lnSpc>
              <a:buFont typeface="Arial" pitchFamily="34" charset="0"/>
              <a:buChar char="•"/>
            </a:pPr>
            <a:r>
              <a:rPr lang="en-US" sz="1500" dirty="0" smtClean="0"/>
              <a:t> Another person is needed to perform the activity for the consumer.</a:t>
            </a:r>
          </a:p>
          <a:p>
            <a:pPr>
              <a:lnSpc>
                <a:spcPct val="150000"/>
              </a:lnSpc>
              <a:buFont typeface="Arial" pitchFamily="34" charset="0"/>
              <a:buChar char="•"/>
            </a:pPr>
            <a:r>
              <a:rPr lang="en-US" sz="1500" b="1" dirty="0" smtClean="0"/>
              <a:t> Example: </a:t>
            </a:r>
            <a:r>
              <a:rPr lang="en-US" sz="1500" dirty="0" smtClean="0"/>
              <a:t>Consumer is unable to reach, bend, or carry and can not perform any part of the 	light housekeeping activity.</a:t>
            </a:r>
            <a:endParaRPr lang="en-US" sz="1500" b="1" dirty="0" smtClean="0"/>
          </a:p>
        </p:txBody>
      </p:sp>
      <p:sp>
        <p:nvSpPr>
          <p:cNvPr id="3" name="Title 1"/>
          <p:cNvSpPr>
            <a:spLocks noGrp="1"/>
          </p:cNvSpPr>
          <p:nvPr>
            <p:ph type="title"/>
          </p:nvPr>
        </p:nvSpPr>
        <p:spPr>
          <a:xfrm>
            <a:off x="609600" y="609600"/>
            <a:ext cx="8229600" cy="627888"/>
          </a:xfrm>
        </p:spPr>
        <p:txBody>
          <a:bodyPr>
            <a:normAutofit/>
          </a:bodyPr>
          <a:lstStyle/>
          <a:p>
            <a:r>
              <a:rPr lang="en-US" sz="3600" dirty="0" smtClean="0"/>
              <a:t>Doing Light Housekeeping</a:t>
            </a:r>
            <a:endParaRPr lang="en-US" sz="3600" dirty="0"/>
          </a:p>
        </p:txBody>
      </p:sp>
      <p:sp>
        <p:nvSpPr>
          <p:cNvPr id="5" name="Slide Number Placeholder 4"/>
          <p:cNvSpPr>
            <a:spLocks noGrp="1"/>
          </p:cNvSpPr>
          <p:nvPr>
            <p:ph type="sldNum" sz="quarter" idx="12"/>
          </p:nvPr>
        </p:nvSpPr>
        <p:spPr/>
        <p:txBody>
          <a:bodyPr/>
          <a:lstStyle/>
          <a:p>
            <a:fld id="{10A90688-F7EE-45B3-B4FF-F920DEFBB892}" type="slidenum">
              <a:rPr lang="en-US" smtClean="0"/>
              <a:pPr/>
              <a:t>51</a:t>
            </a:fld>
            <a:endParaRPr lang="en-US" dirty="0"/>
          </a:p>
        </p:txBody>
      </p:sp>
    </p:spTree>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609600"/>
            <a:ext cx="8458200" cy="1066800"/>
          </a:xfrm>
        </p:spPr>
        <p:txBody>
          <a:bodyPr>
            <a:noAutofit/>
          </a:bodyPr>
          <a:lstStyle/>
          <a:p>
            <a:r>
              <a:rPr lang="en-US" sz="3200" dirty="0" smtClean="0"/>
              <a:t>Sample Assistive Devices for Doing Light Housekeeping</a:t>
            </a:r>
            <a:endParaRPr lang="en-US" sz="3200" dirty="0"/>
          </a:p>
        </p:txBody>
      </p:sp>
      <p:sp>
        <p:nvSpPr>
          <p:cNvPr id="3" name="Content Placeholder 2"/>
          <p:cNvSpPr>
            <a:spLocks noGrp="1"/>
          </p:cNvSpPr>
          <p:nvPr>
            <p:ph idx="1"/>
          </p:nvPr>
        </p:nvSpPr>
        <p:spPr>
          <a:xfrm>
            <a:off x="609600" y="1752600"/>
            <a:ext cx="8077200" cy="4953000"/>
          </a:xfrm>
        </p:spPr>
        <p:txBody>
          <a:bodyPr>
            <a:noAutofit/>
          </a:bodyPr>
          <a:lstStyle/>
          <a:p>
            <a:pPr>
              <a:lnSpc>
                <a:spcPct val="150000"/>
              </a:lnSpc>
            </a:pPr>
            <a:r>
              <a:rPr lang="en-US" sz="2000" dirty="0" smtClean="0"/>
              <a:t>Long-handled reacher/duster/scrubber</a:t>
            </a:r>
          </a:p>
          <a:p>
            <a:pPr>
              <a:lnSpc>
                <a:spcPct val="150000"/>
              </a:lnSpc>
            </a:pPr>
            <a:r>
              <a:rPr lang="en-US" sz="2000" dirty="0" smtClean="0"/>
              <a:t>Rolling laundry/shopping cart</a:t>
            </a:r>
          </a:p>
          <a:p>
            <a:pPr>
              <a:lnSpc>
                <a:spcPct val="150000"/>
              </a:lnSpc>
            </a:pPr>
            <a:r>
              <a:rPr lang="en-US" sz="2000" dirty="0" smtClean="0"/>
              <a:t>Wheelchair tray</a:t>
            </a:r>
          </a:p>
          <a:p>
            <a:pPr>
              <a:lnSpc>
                <a:spcPct val="150000"/>
              </a:lnSpc>
            </a:pPr>
            <a:r>
              <a:rPr lang="en-US" sz="2000" dirty="0" smtClean="0"/>
              <a:t>Adapted walker basket</a:t>
            </a:r>
          </a:p>
          <a:p>
            <a:pPr>
              <a:lnSpc>
                <a:spcPct val="150000"/>
              </a:lnSpc>
            </a:pPr>
            <a:r>
              <a:rPr lang="en-US" sz="2000" dirty="0" smtClean="0"/>
              <a:t>Doorway threshold ramps</a:t>
            </a:r>
          </a:p>
          <a:p>
            <a:pPr>
              <a:lnSpc>
                <a:spcPct val="150000"/>
              </a:lnSpc>
            </a:pPr>
            <a:r>
              <a:rPr lang="en-US" sz="2000" dirty="0" smtClean="0"/>
              <a:t>Non-slip dish holders</a:t>
            </a:r>
          </a:p>
          <a:p>
            <a:pPr>
              <a:lnSpc>
                <a:spcPct val="150000"/>
              </a:lnSpc>
            </a:pPr>
            <a:r>
              <a:rPr lang="en-US" sz="2000" dirty="0" smtClean="0"/>
              <a:t>Glass washer with suction base</a:t>
            </a:r>
          </a:p>
          <a:p>
            <a:pPr>
              <a:lnSpc>
                <a:spcPct val="150000"/>
              </a:lnSpc>
            </a:pPr>
            <a:r>
              <a:rPr lang="en-US" sz="2000" dirty="0" smtClean="0"/>
              <a:t>Padded spring loaded scissors for opening packages</a:t>
            </a:r>
          </a:p>
        </p:txBody>
      </p:sp>
      <p:sp>
        <p:nvSpPr>
          <p:cNvPr id="4" name="Slide Number Placeholder 3"/>
          <p:cNvSpPr>
            <a:spLocks noGrp="1"/>
          </p:cNvSpPr>
          <p:nvPr>
            <p:ph type="sldNum" sz="quarter" idx="12"/>
          </p:nvPr>
        </p:nvSpPr>
        <p:spPr/>
        <p:txBody>
          <a:bodyPr/>
          <a:lstStyle/>
          <a:p>
            <a:fld id="{10A90688-F7EE-45B3-B4FF-F920DEFBB892}" type="slidenum">
              <a:rPr lang="en-US" smtClean="0"/>
              <a:pPr/>
              <a:t>52</a:t>
            </a:fld>
            <a:endParaRPr lang="en-US" dirty="0"/>
          </a:p>
        </p:txBody>
      </p:sp>
    </p:spTree>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8229600" cy="627888"/>
          </a:xfrm>
        </p:spPr>
        <p:txBody>
          <a:bodyPr>
            <a:normAutofit/>
          </a:bodyPr>
          <a:lstStyle/>
          <a:p>
            <a:r>
              <a:rPr lang="en-US" sz="3600" dirty="0" smtClean="0"/>
              <a:t>Using Phone</a:t>
            </a:r>
            <a:endParaRPr lang="en-US" sz="3600" dirty="0"/>
          </a:p>
        </p:txBody>
      </p:sp>
      <p:sp>
        <p:nvSpPr>
          <p:cNvPr id="4" name="TextBox 3"/>
          <p:cNvSpPr txBox="1"/>
          <p:nvPr/>
        </p:nvSpPr>
        <p:spPr>
          <a:xfrm>
            <a:off x="609600" y="1371600"/>
            <a:ext cx="8077200" cy="4788619"/>
          </a:xfrm>
          <a:prstGeom prst="rect">
            <a:avLst/>
          </a:prstGeom>
          <a:noFill/>
        </p:spPr>
        <p:txBody>
          <a:bodyPr wrap="square" rtlCol="0">
            <a:spAutoFit/>
          </a:bodyPr>
          <a:lstStyle/>
          <a:p>
            <a:pPr>
              <a:lnSpc>
                <a:spcPct val="150000"/>
              </a:lnSpc>
            </a:pPr>
            <a:r>
              <a:rPr lang="en-US" sz="1500" b="1" dirty="0" smtClean="0"/>
              <a:t>No Help</a:t>
            </a:r>
            <a:r>
              <a:rPr lang="en-US" sz="1500" dirty="0" smtClean="0"/>
              <a:t> - Consumer is able to:</a:t>
            </a:r>
          </a:p>
          <a:p>
            <a:pPr>
              <a:lnSpc>
                <a:spcPct val="150000"/>
              </a:lnSpc>
              <a:buFont typeface="Arial" pitchFamily="34" charset="0"/>
              <a:buChar char="•"/>
            </a:pPr>
            <a:r>
              <a:rPr lang="en-US" sz="1500" dirty="0" smtClean="0"/>
              <a:t> Answer the telephone</a:t>
            </a:r>
          </a:p>
          <a:p>
            <a:pPr>
              <a:lnSpc>
                <a:spcPct val="150000"/>
              </a:lnSpc>
              <a:buFont typeface="Arial" pitchFamily="34" charset="0"/>
              <a:buChar char="•"/>
            </a:pPr>
            <a:r>
              <a:rPr lang="en-US" sz="1500" dirty="0" smtClean="0"/>
              <a:t> Make a telephone call</a:t>
            </a:r>
          </a:p>
          <a:p>
            <a:pPr>
              <a:lnSpc>
                <a:spcPct val="150000"/>
              </a:lnSpc>
              <a:buFont typeface="Arial" pitchFamily="34" charset="0"/>
              <a:buChar char="•"/>
            </a:pPr>
            <a:r>
              <a:rPr lang="en-US" sz="1500" dirty="0" smtClean="0"/>
              <a:t> This includes speed dial</a:t>
            </a:r>
          </a:p>
          <a:p>
            <a:endParaRPr lang="en-US" sz="1500" b="1" dirty="0" smtClean="0"/>
          </a:p>
          <a:p>
            <a:pPr>
              <a:lnSpc>
                <a:spcPct val="150000"/>
              </a:lnSpc>
            </a:pPr>
            <a:r>
              <a:rPr lang="en-US" sz="1500" b="1" dirty="0" smtClean="0"/>
              <a:t>No help but relies on Assistive Device</a:t>
            </a:r>
            <a:r>
              <a:rPr lang="en-US" sz="1500" dirty="0" smtClean="0"/>
              <a:t> - Consumer is able to perform all parts of the use of phone activity because of the use of assistive device(s).</a:t>
            </a:r>
          </a:p>
          <a:p>
            <a:pPr>
              <a:lnSpc>
                <a:spcPct val="150000"/>
              </a:lnSpc>
            </a:pPr>
            <a:endParaRPr lang="en-US" sz="1500" dirty="0" smtClean="0"/>
          </a:p>
          <a:p>
            <a:pPr>
              <a:lnSpc>
                <a:spcPct val="150000"/>
              </a:lnSpc>
            </a:pPr>
            <a:r>
              <a:rPr lang="en-US" sz="1500" b="1" dirty="0" smtClean="0"/>
              <a:t>Supervision</a:t>
            </a:r>
            <a:r>
              <a:rPr lang="en-US" sz="1500" dirty="0" smtClean="0"/>
              <a:t> - Consumer is able to perform all parts of the use of phone activity if another person is there during the activity to:</a:t>
            </a:r>
          </a:p>
          <a:p>
            <a:pPr>
              <a:lnSpc>
                <a:spcPct val="150000"/>
              </a:lnSpc>
              <a:buFont typeface="Arial" pitchFamily="34" charset="0"/>
              <a:buChar char="•"/>
            </a:pPr>
            <a:r>
              <a:rPr lang="en-US" sz="1500" dirty="0" smtClean="0"/>
              <a:t> Lend support by their presence; or</a:t>
            </a:r>
          </a:p>
          <a:p>
            <a:pPr>
              <a:lnSpc>
                <a:spcPct val="150000"/>
              </a:lnSpc>
              <a:buFont typeface="Arial" pitchFamily="34" charset="0"/>
              <a:buChar char="•"/>
            </a:pPr>
            <a:r>
              <a:rPr lang="en-US" sz="1500" dirty="0" smtClean="0"/>
              <a:t> Coach the consumer through the activity</a:t>
            </a:r>
          </a:p>
          <a:p>
            <a:pPr>
              <a:lnSpc>
                <a:spcPct val="150000"/>
              </a:lnSpc>
              <a:buFont typeface="Arial" pitchFamily="34" charset="0"/>
              <a:buChar char="•"/>
            </a:pPr>
            <a:r>
              <a:rPr lang="en-US" sz="1500" b="1" dirty="0" smtClean="0"/>
              <a:t> Example</a:t>
            </a:r>
            <a:r>
              <a:rPr lang="en-US" sz="1500" dirty="0" smtClean="0"/>
              <a:t>:  Consumer is able to use the phone but not able to understand what the caller is 	requesting.</a:t>
            </a:r>
          </a:p>
        </p:txBody>
      </p:sp>
      <p:sp>
        <p:nvSpPr>
          <p:cNvPr id="5" name="Slide Number Placeholder 4"/>
          <p:cNvSpPr>
            <a:spLocks noGrp="1"/>
          </p:cNvSpPr>
          <p:nvPr>
            <p:ph type="sldNum" sz="quarter" idx="12"/>
          </p:nvPr>
        </p:nvSpPr>
        <p:spPr/>
        <p:txBody>
          <a:bodyPr/>
          <a:lstStyle/>
          <a:p>
            <a:fld id="{10A90688-F7EE-45B3-B4FF-F920DEFBB892}" type="slidenum">
              <a:rPr lang="en-US" smtClean="0"/>
              <a:pPr/>
              <a:t>53</a:t>
            </a:fld>
            <a:endParaRPr lang="en-US" dirty="0"/>
          </a:p>
        </p:txBody>
      </p:sp>
    </p:spTree>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609600" y="1447800"/>
            <a:ext cx="8077200" cy="3554819"/>
          </a:xfrm>
          <a:prstGeom prst="rect">
            <a:avLst/>
          </a:prstGeom>
          <a:noFill/>
        </p:spPr>
        <p:txBody>
          <a:bodyPr wrap="square" rtlCol="0">
            <a:spAutoFit/>
          </a:bodyPr>
          <a:lstStyle/>
          <a:p>
            <a:pPr>
              <a:lnSpc>
                <a:spcPct val="150000"/>
              </a:lnSpc>
            </a:pPr>
            <a:r>
              <a:rPr lang="en-US" sz="1500" b="1" dirty="0" smtClean="0"/>
              <a:t>Some Help </a:t>
            </a:r>
            <a:r>
              <a:rPr lang="en-US" sz="1500" dirty="0" smtClean="0"/>
              <a:t>–</a:t>
            </a:r>
          </a:p>
          <a:p>
            <a:pPr>
              <a:lnSpc>
                <a:spcPct val="150000"/>
              </a:lnSpc>
              <a:buFont typeface="Arial" pitchFamily="34" charset="0"/>
              <a:buChar char="•"/>
            </a:pPr>
            <a:r>
              <a:rPr lang="en-US" sz="1500" dirty="0" smtClean="0"/>
              <a:t> Consumer is able to perform some parts of the use of phone activity.</a:t>
            </a:r>
          </a:p>
          <a:p>
            <a:pPr>
              <a:lnSpc>
                <a:spcPct val="150000"/>
              </a:lnSpc>
              <a:buFont typeface="Arial" pitchFamily="34" charset="0"/>
              <a:buChar char="•"/>
            </a:pPr>
            <a:r>
              <a:rPr lang="en-US" sz="1500" dirty="0" smtClean="0"/>
              <a:t> Another person is needed during the activity to lend some hands-on assistance.</a:t>
            </a:r>
          </a:p>
          <a:p>
            <a:pPr>
              <a:lnSpc>
                <a:spcPct val="150000"/>
              </a:lnSpc>
              <a:buFont typeface="Arial" pitchFamily="34" charset="0"/>
              <a:buChar char="•"/>
            </a:pPr>
            <a:r>
              <a:rPr lang="en-US" sz="1500" b="1" dirty="0" smtClean="0"/>
              <a:t> Example: </a:t>
            </a:r>
            <a:r>
              <a:rPr lang="en-US" sz="1500" dirty="0" smtClean="0"/>
              <a:t>The consumer is able to answer the phone but unable to make calls.</a:t>
            </a:r>
          </a:p>
          <a:p>
            <a:pPr>
              <a:lnSpc>
                <a:spcPct val="150000"/>
              </a:lnSpc>
              <a:buFont typeface="Arial" pitchFamily="34" charset="0"/>
              <a:buChar char="•"/>
            </a:pPr>
            <a:endParaRPr lang="en-US" sz="1500" dirty="0" smtClean="0"/>
          </a:p>
          <a:p>
            <a:pPr>
              <a:lnSpc>
                <a:spcPct val="150000"/>
              </a:lnSpc>
            </a:pPr>
            <a:r>
              <a:rPr lang="en-US" sz="1500" b="1" dirty="0" smtClean="0"/>
              <a:t>Total Help </a:t>
            </a:r>
            <a:r>
              <a:rPr lang="en-US" sz="1500" dirty="0" smtClean="0"/>
              <a:t>–</a:t>
            </a:r>
          </a:p>
          <a:p>
            <a:pPr>
              <a:lnSpc>
                <a:spcPct val="150000"/>
              </a:lnSpc>
              <a:buFont typeface="Arial" pitchFamily="34" charset="0"/>
              <a:buChar char="•"/>
            </a:pPr>
            <a:r>
              <a:rPr lang="en-US" sz="1500" dirty="0" smtClean="0"/>
              <a:t> Consumer is unable to perform the use of phone activity. </a:t>
            </a:r>
          </a:p>
          <a:p>
            <a:pPr>
              <a:lnSpc>
                <a:spcPct val="150000"/>
              </a:lnSpc>
              <a:buFont typeface="Arial" pitchFamily="34" charset="0"/>
              <a:buChar char="•"/>
            </a:pPr>
            <a:r>
              <a:rPr lang="en-US" sz="1500" dirty="0" smtClean="0"/>
              <a:t> Another person is needed to perform the activity for the consumer.</a:t>
            </a:r>
          </a:p>
          <a:p>
            <a:pPr>
              <a:lnSpc>
                <a:spcPct val="150000"/>
              </a:lnSpc>
              <a:buFont typeface="Arial" pitchFamily="34" charset="0"/>
              <a:buChar char="•"/>
            </a:pPr>
            <a:r>
              <a:rPr lang="en-US" sz="1500" dirty="0" smtClean="0"/>
              <a:t> </a:t>
            </a:r>
            <a:r>
              <a:rPr lang="en-US" sz="1500" b="1" dirty="0" smtClean="0"/>
              <a:t>Example: </a:t>
            </a:r>
            <a:r>
              <a:rPr lang="en-US" sz="1500" dirty="0" smtClean="0"/>
              <a:t>Consumer can no longer reach for the phone, dial any numbers ,or pick up the 	phone to speak due to dementia or physical conditions.</a:t>
            </a:r>
          </a:p>
        </p:txBody>
      </p:sp>
      <p:sp>
        <p:nvSpPr>
          <p:cNvPr id="3" name="Title 1"/>
          <p:cNvSpPr>
            <a:spLocks noGrp="1"/>
          </p:cNvSpPr>
          <p:nvPr>
            <p:ph type="title"/>
          </p:nvPr>
        </p:nvSpPr>
        <p:spPr>
          <a:xfrm>
            <a:off x="609600" y="609600"/>
            <a:ext cx="8229600" cy="627888"/>
          </a:xfrm>
        </p:spPr>
        <p:txBody>
          <a:bodyPr>
            <a:normAutofit/>
          </a:bodyPr>
          <a:lstStyle/>
          <a:p>
            <a:r>
              <a:rPr lang="en-US" sz="3600" dirty="0" smtClean="0"/>
              <a:t>Using Phone</a:t>
            </a:r>
            <a:endParaRPr lang="en-US" sz="3600" dirty="0"/>
          </a:p>
        </p:txBody>
      </p:sp>
      <p:sp>
        <p:nvSpPr>
          <p:cNvPr id="5" name="Slide Number Placeholder 4"/>
          <p:cNvSpPr>
            <a:spLocks noGrp="1"/>
          </p:cNvSpPr>
          <p:nvPr>
            <p:ph type="sldNum" sz="quarter" idx="12"/>
          </p:nvPr>
        </p:nvSpPr>
        <p:spPr/>
        <p:txBody>
          <a:bodyPr/>
          <a:lstStyle/>
          <a:p>
            <a:fld id="{10A90688-F7EE-45B3-B4FF-F920DEFBB892}" type="slidenum">
              <a:rPr lang="en-US" smtClean="0"/>
              <a:pPr/>
              <a:t>54</a:t>
            </a:fld>
            <a:endParaRPr lang="en-US" dirty="0"/>
          </a:p>
        </p:txBody>
      </p:sp>
    </p:spTree>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685800"/>
            <a:ext cx="8229600" cy="551688"/>
          </a:xfrm>
        </p:spPr>
        <p:txBody>
          <a:bodyPr>
            <a:normAutofit fontScale="90000"/>
          </a:bodyPr>
          <a:lstStyle/>
          <a:p>
            <a:r>
              <a:rPr lang="en-US" sz="3600" dirty="0" smtClean="0"/>
              <a:t>Sample Assistive Devices for Using Phone</a:t>
            </a:r>
            <a:endParaRPr lang="en-US" sz="3600" dirty="0"/>
          </a:p>
        </p:txBody>
      </p:sp>
      <p:sp>
        <p:nvSpPr>
          <p:cNvPr id="3" name="Content Placeholder 2"/>
          <p:cNvSpPr>
            <a:spLocks noGrp="1"/>
          </p:cNvSpPr>
          <p:nvPr>
            <p:ph idx="1"/>
          </p:nvPr>
        </p:nvSpPr>
        <p:spPr>
          <a:xfrm>
            <a:off x="609600" y="1447800"/>
            <a:ext cx="8077200" cy="4876800"/>
          </a:xfrm>
        </p:spPr>
        <p:txBody>
          <a:bodyPr>
            <a:normAutofit/>
          </a:bodyPr>
          <a:lstStyle/>
          <a:p>
            <a:pPr>
              <a:lnSpc>
                <a:spcPct val="150000"/>
              </a:lnSpc>
            </a:pPr>
            <a:r>
              <a:rPr lang="en-US" sz="2000" dirty="0" smtClean="0"/>
              <a:t>Loud ringtone</a:t>
            </a:r>
          </a:p>
          <a:p>
            <a:pPr>
              <a:lnSpc>
                <a:spcPct val="150000"/>
              </a:lnSpc>
            </a:pPr>
            <a:r>
              <a:rPr lang="en-US" sz="2000" dirty="0" smtClean="0"/>
              <a:t>Flashing or strobe light ring indicator</a:t>
            </a:r>
          </a:p>
          <a:p>
            <a:pPr>
              <a:lnSpc>
                <a:spcPct val="150000"/>
              </a:lnSpc>
            </a:pPr>
            <a:r>
              <a:rPr lang="en-US" sz="2000" dirty="0" smtClean="0"/>
              <a:t>Large numbers and buttons</a:t>
            </a:r>
          </a:p>
          <a:p>
            <a:pPr>
              <a:lnSpc>
                <a:spcPct val="150000"/>
              </a:lnSpc>
            </a:pPr>
            <a:r>
              <a:rPr lang="en-US" sz="2000" dirty="0" smtClean="0"/>
              <a:t>Automatic dialing</a:t>
            </a:r>
          </a:p>
          <a:p>
            <a:pPr>
              <a:lnSpc>
                <a:spcPct val="150000"/>
              </a:lnSpc>
            </a:pPr>
            <a:r>
              <a:rPr lang="en-US" sz="2000" dirty="0" smtClean="0"/>
              <a:t>Special amplifier</a:t>
            </a:r>
          </a:p>
          <a:p>
            <a:pPr>
              <a:buNone/>
            </a:pPr>
            <a:endParaRPr lang="en-US" sz="2000" dirty="0" smtClean="0"/>
          </a:p>
          <a:p>
            <a:pPr>
              <a:buNone/>
            </a:pPr>
            <a:endParaRPr lang="en-US" sz="2000" dirty="0" smtClean="0"/>
          </a:p>
          <a:p>
            <a:pPr>
              <a:buNone/>
            </a:pPr>
            <a:endParaRPr lang="en-US" sz="2000" dirty="0" smtClean="0"/>
          </a:p>
        </p:txBody>
      </p:sp>
      <p:sp>
        <p:nvSpPr>
          <p:cNvPr id="4" name="Slide Number Placeholder 3"/>
          <p:cNvSpPr>
            <a:spLocks noGrp="1"/>
          </p:cNvSpPr>
          <p:nvPr>
            <p:ph type="sldNum" sz="quarter" idx="12"/>
          </p:nvPr>
        </p:nvSpPr>
        <p:spPr/>
        <p:txBody>
          <a:bodyPr/>
          <a:lstStyle/>
          <a:p>
            <a:fld id="{10A90688-F7EE-45B3-B4FF-F920DEFBB892}" type="slidenum">
              <a:rPr lang="en-US" smtClean="0"/>
              <a:pPr/>
              <a:t>55</a:t>
            </a:fld>
            <a:endParaRPr lang="en-US" dirty="0"/>
          </a:p>
        </p:txBody>
      </p:sp>
    </p:spTree>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8229600" cy="627888"/>
          </a:xfrm>
        </p:spPr>
        <p:txBody>
          <a:bodyPr>
            <a:normAutofit/>
          </a:bodyPr>
          <a:lstStyle/>
          <a:p>
            <a:r>
              <a:rPr lang="en-US" sz="3600" dirty="0" smtClean="0"/>
              <a:t>Managing Money</a:t>
            </a:r>
            <a:endParaRPr lang="en-US" sz="3600" dirty="0"/>
          </a:p>
        </p:txBody>
      </p:sp>
      <p:sp>
        <p:nvSpPr>
          <p:cNvPr id="4" name="TextBox 3"/>
          <p:cNvSpPr txBox="1"/>
          <p:nvPr/>
        </p:nvSpPr>
        <p:spPr>
          <a:xfrm>
            <a:off x="609600" y="1371600"/>
            <a:ext cx="8077200" cy="4378122"/>
          </a:xfrm>
          <a:prstGeom prst="rect">
            <a:avLst/>
          </a:prstGeom>
          <a:noFill/>
        </p:spPr>
        <p:txBody>
          <a:bodyPr wrap="square" rtlCol="0">
            <a:spAutoFit/>
          </a:bodyPr>
          <a:lstStyle/>
          <a:p>
            <a:pPr>
              <a:lnSpc>
                <a:spcPct val="150000"/>
              </a:lnSpc>
            </a:pPr>
            <a:r>
              <a:rPr lang="en-US" sz="1500" b="1" dirty="0" smtClean="0"/>
              <a:t>No Help</a:t>
            </a:r>
            <a:r>
              <a:rPr lang="en-US" sz="1500" dirty="0" smtClean="0"/>
              <a:t> - Consumer is able to:</a:t>
            </a:r>
          </a:p>
          <a:p>
            <a:pPr>
              <a:lnSpc>
                <a:spcPct val="150000"/>
              </a:lnSpc>
              <a:buFont typeface="Arial" pitchFamily="34" charset="0"/>
              <a:buChar char="•"/>
            </a:pPr>
            <a:r>
              <a:rPr lang="en-US" sz="1500" dirty="0" smtClean="0"/>
              <a:t> Pay own bills</a:t>
            </a:r>
          </a:p>
          <a:p>
            <a:pPr>
              <a:lnSpc>
                <a:spcPct val="150000"/>
              </a:lnSpc>
              <a:buFont typeface="Arial" pitchFamily="34" charset="0"/>
              <a:buChar char="•"/>
            </a:pPr>
            <a:r>
              <a:rPr lang="en-US" sz="1500" dirty="0" smtClean="0"/>
              <a:t> Balance checkbook</a:t>
            </a:r>
          </a:p>
          <a:p>
            <a:pPr>
              <a:lnSpc>
                <a:spcPct val="150000"/>
              </a:lnSpc>
            </a:pPr>
            <a:endParaRPr lang="en-US" sz="1500" b="1" dirty="0" smtClean="0"/>
          </a:p>
          <a:p>
            <a:pPr>
              <a:lnSpc>
                <a:spcPct val="150000"/>
              </a:lnSpc>
            </a:pPr>
            <a:r>
              <a:rPr lang="en-US" sz="1500" b="1" dirty="0" smtClean="0"/>
              <a:t>No help but relies on Assistive Device</a:t>
            </a:r>
            <a:r>
              <a:rPr lang="en-US" sz="1500" dirty="0" smtClean="0"/>
              <a:t> - Consumer is able to manage money because of the use of assistive device(s).</a:t>
            </a:r>
          </a:p>
          <a:p>
            <a:endParaRPr lang="en-US" sz="1500" dirty="0" smtClean="0"/>
          </a:p>
          <a:p>
            <a:pPr>
              <a:lnSpc>
                <a:spcPct val="150000"/>
              </a:lnSpc>
            </a:pPr>
            <a:r>
              <a:rPr lang="en-US" sz="1500" b="1" dirty="0" smtClean="0"/>
              <a:t>Supervision</a:t>
            </a:r>
            <a:r>
              <a:rPr lang="en-US" sz="1500" dirty="0" smtClean="0"/>
              <a:t> - Consumer is able to manage money because another person is there during the activity to:</a:t>
            </a:r>
          </a:p>
          <a:p>
            <a:pPr>
              <a:lnSpc>
                <a:spcPct val="150000"/>
              </a:lnSpc>
              <a:buFont typeface="Arial" pitchFamily="34" charset="0"/>
              <a:buChar char="•"/>
            </a:pPr>
            <a:r>
              <a:rPr lang="en-US" sz="1500" dirty="0" smtClean="0"/>
              <a:t> Lend support by their presence; or</a:t>
            </a:r>
          </a:p>
          <a:p>
            <a:pPr>
              <a:lnSpc>
                <a:spcPct val="150000"/>
              </a:lnSpc>
              <a:buFont typeface="Arial" pitchFamily="34" charset="0"/>
              <a:buChar char="•"/>
            </a:pPr>
            <a:r>
              <a:rPr lang="en-US" sz="1500" dirty="0" smtClean="0"/>
              <a:t> Coach the consumer through the activity</a:t>
            </a:r>
          </a:p>
          <a:p>
            <a:pPr>
              <a:lnSpc>
                <a:spcPct val="150000"/>
              </a:lnSpc>
              <a:buFont typeface="Arial" pitchFamily="34" charset="0"/>
              <a:buChar char="•"/>
            </a:pPr>
            <a:r>
              <a:rPr lang="en-US" sz="1500" b="1" dirty="0" smtClean="0"/>
              <a:t> Example</a:t>
            </a:r>
            <a:r>
              <a:rPr lang="en-US" sz="1500" dirty="0" smtClean="0"/>
              <a:t>: Consumer is able to pay their own bills, but they must be reminded to do so.</a:t>
            </a:r>
          </a:p>
          <a:p>
            <a:endParaRPr lang="en-US" sz="1600" dirty="0" smtClean="0"/>
          </a:p>
        </p:txBody>
      </p:sp>
      <p:sp>
        <p:nvSpPr>
          <p:cNvPr id="5" name="Slide Number Placeholder 4"/>
          <p:cNvSpPr>
            <a:spLocks noGrp="1"/>
          </p:cNvSpPr>
          <p:nvPr>
            <p:ph type="sldNum" sz="quarter" idx="12"/>
          </p:nvPr>
        </p:nvSpPr>
        <p:spPr/>
        <p:txBody>
          <a:bodyPr/>
          <a:lstStyle/>
          <a:p>
            <a:fld id="{10A90688-F7EE-45B3-B4FF-F920DEFBB892}" type="slidenum">
              <a:rPr lang="en-US" smtClean="0"/>
              <a:pPr/>
              <a:t>56</a:t>
            </a:fld>
            <a:endParaRPr lang="en-US" dirty="0"/>
          </a:p>
        </p:txBody>
      </p:sp>
    </p:spTree>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609600" y="1371600"/>
            <a:ext cx="8077200" cy="4211538"/>
          </a:xfrm>
          <a:prstGeom prst="rect">
            <a:avLst/>
          </a:prstGeom>
          <a:noFill/>
        </p:spPr>
        <p:txBody>
          <a:bodyPr wrap="square" rtlCol="0">
            <a:spAutoFit/>
          </a:bodyPr>
          <a:lstStyle/>
          <a:p>
            <a:pPr>
              <a:lnSpc>
                <a:spcPct val="150000"/>
              </a:lnSpc>
            </a:pPr>
            <a:r>
              <a:rPr lang="en-US" sz="1500" b="1" dirty="0" smtClean="0"/>
              <a:t>Some Help </a:t>
            </a:r>
            <a:r>
              <a:rPr lang="en-US" sz="1500" dirty="0" smtClean="0"/>
              <a:t>–</a:t>
            </a:r>
          </a:p>
          <a:p>
            <a:pPr>
              <a:lnSpc>
                <a:spcPct val="150000"/>
              </a:lnSpc>
              <a:buFont typeface="Arial" pitchFamily="34" charset="0"/>
              <a:buChar char="•"/>
            </a:pPr>
            <a:r>
              <a:rPr lang="en-US" sz="1500" dirty="0" smtClean="0"/>
              <a:t> Consumer is able to perform some parts of the managing money activity.</a:t>
            </a:r>
          </a:p>
          <a:p>
            <a:pPr>
              <a:lnSpc>
                <a:spcPct val="150000"/>
              </a:lnSpc>
              <a:buFont typeface="Arial" pitchFamily="34" charset="0"/>
              <a:buChar char="•"/>
            </a:pPr>
            <a:r>
              <a:rPr lang="en-US" sz="1500" dirty="0" smtClean="0"/>
              <a:t> Another person is needed during the activity to lend some hands-on assistance.</a:t>
            </a:r>
          </a:p>
          <a:p>
            <a:pPr>
              <a:lnSpc>
                <a:spcPct val="150000"/>
              </a:lnSpc>
              <a:buFont typeface="Arial" pitchFamily="34" charset="0"/>
              <a:buChar char="•"/>
            </a:pPr>
            <a:r>
              <a:rPr lang="en-US" sz="1500" b="1" dirty="0" smtClean="0"/>
              <a:t> Example 1: </a:t>
            </a:r>
            <a:r>
              <a:rPr lang="en-US" sz="1500" dirty="0" smtClean="0"/>
              <a:t>Another person is needed to balance the checkbook.</a:t>
            </a:r>
          </a:p>
          <a:p>
            <a:pPr>
              <a:lnSpc>
                <a:spcPct val="150000"/>
              </a:lnSpc>
              <a:buFont typeface="Arial" pitchFamily="34" charset="0"/>
              <a:buChar char="•"/>
            </a:pPr>
            <a:r>
              <a:rPr lang="en-US" sz="1500" b="1" dirty="0" smtClean="0"/>
              <a:t> Example 2: </a:t>
            </a:r>
            <a:r>
              <a:rPr lang="en-US" sz="1500" dirty="0" smtClean="0"/>
              <a:t>Another person is needed to gather all the bills for the consumer and help balance 	the checkbook after all bills have been paid by the consumer.</a:t>
            </a:r>
            <a:br>
              <a:rPr lang="en-US" sz="1500" dirty="0" smtClean="0"/>
            </a:br>
            <a:endParaRPr lang="en-US" sz="1500" dirty="0" smtClean="0"/>
          </a:p>
          <a:p>
            <a:pPr>
              <a:lnSpc>
                <a:spcPct val="150000"/>
              </a:lnSpc>
            </a:pPr>
            <a:r>
              <a:rPr lang="en-US" sz="1500" b="1" dirty="0" smtClean="0"/>
              <a:t> Total Help </a:t>
            </a:r>
            <a:r>
              <a:rPr lang="en-US" sz="1500" dirty="0" smtClean="0"/>
              <a:t>–</a:t>
            </a:r>
          </a:p>
          <a:p>
            <a:pPr>
              <a:lnSpc>
                <a:spcPct val="150000"/>
              </a:lnSpc>
              <a:buFont typeface="Arial" pitchFamily="34" charset="0"/>
              <a:buChar char="•"/>
            </a:pPr>
            <a:r>
              <a:rPr lang="en-US" sz="1500" dirty="0" smtClean="0"/>
              <a:t> Consumer is unable to manage money.</a:t>
            </a:r>
          </a:p>
          <a:p>
            <a:pPr>
              <a:lnSpc>
                <a:spcPct val="150000"/>
              </a:lnSpc>
              <a:buFont typeface="Arial" pitchFamily="34" charset="0"/>
              <a:buChar char="•"/>
            </a:pPr>
            <a:r>
              <a:rPr lang="en-US" sz="1500" dirty="0" smtClean="0"/>
              <a:t> Another person is needed to perform the activities for the consumer.</a:t>
            </a:r>
          </a:p>
          <a:p>
            <a:pPr>
              <a:lnSpc>
                <a:spcPct val="150000"/>
              </a:lnSpc>
              <a:buFont typeface="Arial" pitchFamily="34" charset="0"/>
              <a:buChar char="•"/>
            </a:pPr>
            <a:r>
              <a:rPr lang="en-US" sz="1500" dirty="0" smtClean="0"/>
              <a:t> </a:t>
            </a:r>
            <a:r>
              <a:rPr lang="en-US" sz="1500" b="1" dirty="0" smtClean="0"/>
              <a:t>Example: </a:t>
            </a:r>
            <a:r>
              <a:rPr lang="en-US" sz="1500" dirty="0" smtClean="0"/>
              <a:t>Consumer is no longer able to keep track of bills, pay the bills, or balance the 	checkbook.</a:t>
            </a:r>
          </a:p>
        </p:txBody>
      </p:sp>
      <p:sp>
        <p:nvSpPr>
          <p:cNvPr id="3" name="Title 1"/>
          <p:cNvSpPr>
            <a:spLocks noGrp="1"/>
          </p:cNvSpPr>
          <p:nvPr>
            <p:ph type="title"/>
          </p:nvPr>
        </p:nvSpPr>
        <p:spPr>
          <a:xfrm>
            <a:off x="609600" y="685800"/>
            <a:ext cx="8229600" cy="533400"/>
          </a:xfrm>
        </p:spPr>
        <p:txBody>
          <a:bodyPr>
            <a:noAutofit/>
          </a:bodyPr>
          <a:lstStyle/>
          <a:p>
            <a:r>
              <a:rPr lang="en-US" sz="3600" dirty="0" smtClean="0"/>
              <a:t>Managing Money</a:t>
            </a:r>
            <a:endParaRPr lang="en-US" sz="3600" dirty="0"/>
          </a:p>
        </p:txBody>
      </p:sp>
      <p:sp>
        <p:nvSpPr>
          <p:cNvPr id="5" name="Slide Number Placeholder 4"/>
          <p:cNvSpPr>
            <a:spLocks noGrp="1"/>
          </p:cNvSpPr>
          <p:nvPr>
            <p:ph type="sldNum" sz="quarter" idx="12"/>
          </p:nvPr>
        </p:nvSpPr>
        <p:spPr/>
        <p:txBody>
          <a:bodyPr/>
          <a:lstStyle/>
          <a:p>
            <a:fld id="{10A90688-F7EE-45B3-B4FF-F920DEFBB892}" type="slidenum">
              <a:rPr lang="en-US" smtClean="0"/>
              <a:pPr/>
              <a:t>57</a:t>
            </a:fld>
            <a:endParaRPr lang="en-US" dirty="0"/>
          </a:p>
        </p:txBody>
      </p:sp>
    </p:spTree>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8229600" cy="627888"/>
          </a:xfrm>
        </p:spPr>
        <p:txBody>
          <a:bodyPr>
            <a:normAutofit/>
          </a:bodyPr>
          <a:lstStyle/>
          <a:p>
            <a:r>
              <a:rPr lang="en-US" sz="3200" dirty="0" smtClean="0"/>
              <a:t>Sample Assistive Devices for Managing Money</a:t>
            </a:r>
            <a:endParaRPr lang="en-US" sz="3200" dirty="0"/>
          </a:p>
        </p:txBody>
      </p:sp>
      <p:sp>
        <p:nvSpPr>
          <p:cNvPr id="3" name="Content Placeholder 2"/>
          <p:cNvSpPr>
            <a:spLocks noGrp="1"/>
          </p:cNvSpPr>
          <p:nvPr>
            <p:ph idx="1"/>
          </p:nvPr>
        </p:nvSpPr>
        <p:spPr>
          <a:xfrm>
            <a:off x="609600" y="1371600"/>
            <a:ext cx="8077200" cy="5029200"/>
          </a:xfrm>
        </p:spPr>
        <p:txBody>
          <a:bodyPr>
            <a:normAutofit/>
          </a:bodyPr>
          <a:lstStyle/>
          <a:p>
            <a:pPr>
              <a:lnSpc>
                <a:spcPct val="170000"/>
              </a:lnSpc>
            </a:pPr>
            <a:r>
              <a:rPr lang="en-US" sz="2000" dirty="0" smtClean="0"/>
              <a:t>Online banking</a:t>
            </a:r>
          </a:p>
          <a:p>
            <a:pPr>
              <a:lnSpc>
                <a:spcPct val="170000"/>
              </a:lnSpc>
            </a:pPr>
            <a:r>
              <a:rPr lang="en-US" sz="2000" dirty="0" smtClean="0"/>
              <a:t>Reminder system</a:t>
            </a:r>
          </a:p>
          <a:p>
            <a:pPr>
              <a:lnSpc>
                <a:spcPct val="170000"/>
              </a:lnSpc>
            </a:pPr>
            <a:r>
              <a:rPr lang="en-US" sz="2000" dirty="0" smtClean="0"/>
              <a:t>Calendar</a:t>
            </a:r>
          </a:p>
          <a:p>
            <a:pPr>
              <a:lnSpc>
                <a:spcPct val="170000"/>
              </a:lnSpc>
            </a:pPr>
            <a:r>
              <a:rPr lang="en-US" sz="2000" dirty="0" smtClean="0"/>
              <a:t>Automatic deposits </a:t>
            </a:r>
          </a:p>
          <a:p>
            <a:pPr>
              <a:lnSpc>
                <a:spcPct val="170000"/>
              </a:lnSpc>
            </a:pPr>
            <a:r>
              <a:rPr lang="en-US" sz="2000" dirty="0" smtClean="0"/>
              <a:t>Adaptable writing instruments</a:t>
            </a:r>
          </a:p>
          <a:p>
            <a:pPr>
              <a:lnSpc>
                <a:spcPct val="170000"/>
              </a:lnSpc>
            </a:pPr>
            <a:r>
              <a:rPr lang="en-US" sz="2000" dirty="0" smtClean="0"/>
              <a:t>Computers or touch screen computers</a:t>
            </a:r>
          </a:p>
          <a:p>
            <a:pPr>
              <a:lnSpc>
                <a:spcPct val="170000"/>
              </a:lnSpc>
            </a:pPr>
            <a:r>
              <a:rPr lang="en-US" sz="2000" dirty="0" smtClean="0"/>
              <a:t>Touch screen computer software</a:t>
            </a:r>
          </a:p>
          <a:p>
            <a:pPr>
              <a:lnSpc>
                <a:spcPct val="170000"/>
              </a:lnSpc>
            </a:pPr>
            <a:r>
              <a:rPr lang="en-US" sz="2000" dirty="0" smtClean="0"/>
              <a:t>Lighted magnifying devices</a:t>
            </a:r>
          </a:p>
          <a:p>
            <a:pPr>
              <a:buNone/>
            </a:pPr>
            <a:endParaRPr lang="en-US" dirty="0" smtClean="0"/>
          </a:p>
        </p:txBody>
      </p:sp>
      <p:sp>
        <p:nvSpPr>
          <p:cNvPr id="4" name="Slide Number Placeholder 3"/>
          <p:cNvSpPr>
            <a:spLocks noGrp="1"/>
          </p:cNvSpPr>
          <p:nvPr>
            <p:ph type="sldNum" sz="quarter" idx="12"/>
          </p:nvPr>
        </p:nvSpPr>
        <p:spPr/>
        <p:txBody>
          <a:bodyPr/>
          <a:lstStyle/>
          <a:p>
            <a:fld id="{10A90688-F7EE-45B3-B4FF-F920DEFBB892}" type="slidenum">
              <a:rPr lang="en-US" smtClean="0"/>
              <a:pPr/>
              <a:t>58</a:t>
            </a:fld>
            <a:endParaRPr lang="en-US" dirty="0"/>
          </a:p>
        </p:txBody>
      </p:sp>
    </p:spTree>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8229600" cy="609600"/>
          </a:xfrm>
        </p:spPr>
        <p:txBody>
          <a:bodyPr>
            <a:normAutofit/>
          </a:bodyPr>
          <a:lstStyle/>
          <a:p>
            <a:r>
              <a:rPr lang="en-US" sz="3600" dirty="0" smtClean="0"/>
              <a:t>Preparing Meals</a:t>
            </a:r>
            <a:endParaRPr lang="en-US" sz="3600" dirty="0"/>
          </a:p>
        </p:txBody>
      </p:sp>
      <p:sp>
        <p:nvSpPr>
          <p:cNvPr id="4" name="TextBox 3"/>
          <p:cNvSpPr txBox="1"/>
          <p:nvPr/>
        </p:nvSpPr>
        <p:spPr>
          <a:xfrm>
            <a:off x="609600" y="1447800"/>
            <a:ext cx="8077200" cy="4231928"/>
          </a:xfrm>
          <a:prstGeom prst="rect">
            <a:avLst/>
          </a:prstGeom>
          <a:noFill/>
        </p:spPr>
        <p:txBody>
          <a:bodyPr wrap="square" rtlCol="0">
            <a:spAutoFit/>
          </a:bodyPr>
          <a:lstStyle/>
          <a:p>
            <a:pPr>
              <a:lnSpc>
                <a:spcPct val="150000"/>
              </a:lnSpc>
            </a:pPr>
            <a:r>
              <a:rPr lang="en-US" sz="1500" b="1" dirty="0" smtClean="0"/>
              <a:t>No Help</a:t>
            </a:r>
            <a:r>
              <a:rPr lang="en-US" sz="1500" dirty="0" smtClean="0"/>
              <a:t> - Consumer is able to prepare meals for himself/herself including sandwiches, cooked meals, and heat pre-prepared meals.</a:t>
            </a:r>
          </a:p>
          <a:p>
            <a:endParaRPr lang="en-US" sz="1500" b="1" dirty="0" smtClean="0"/>
          </a:p>
          <a:p>
            <a:pPr>
              <a:lnSpc>
                <a:spcPct val="150000"/>
              </a:lnSpc>
            </a:pPr>
            <a:r>
              <a:rPr lang="en-US" sz="1500" b="1" dirty="0" smtClean="0"/>
              <a:t>No help but relies on Assistive Device</a:t>
            </a:r>
            <a:r>
              <a:rPr lang="en-US" sz="1500" dirty="0" smtClean="0"/>
              <a:t> - Consumer is able to perform all parts of the preparing meals activity because of the use of assistive device(s).</a:t>
            </a:r>
          </a:p>
          <a:p>
            <a:endParaRPr lang="en-US" sz="1500" dirty="0" smtClean="0"/>
          </a:p>
          <a:p>
            <a:pPr>
              <a:lnSpc>
                <a:spcPct val="150000"/>
              </a:lnSpc>
            </a:pPr>
            <a:r>
              <a:rPr lang="en-US" sz="1500" b="1" dirty="0" smtClean="0"/>
              <a:t>Supervision</a:t>
            </a:r>
            <a:r>
              <a:rPr lang="en-US" sz="1500" dirty="0" smtClean="0"/>
              <a:t> - Consumer is able to perform all parts of the preparing meals activity if another person is there during the activity to:</a:t>
            </a:r>
          </a:p>
          <a:p>
            <a:pPr>
              <a:lnSpc>
                <a:spcPct val="150000"/>
              </a:lnSpc>
              <a:buFont typeface="Arial" pitchFamily="34" charset="0"/>
              <a:buChar char="•"/>
            </a:pPr>
            <a:r>
              <a:rPr lang="en-US" sz="1500" dirty="0" smtClean="0"/>
              <a:t> Lend support by their presence; or</a:t>
            </a:r>
          </a:p>
          <a:p>
            <a:pPr>
              <a:lnSpc>
                <a:spcPct val="150000"/>
              </a:lnSpc>
              <a:buFont typeface="Arial" pitchFamily="34" charset="0"/>
              <a:buChar char="•"/>
            </a:pPr>
            <a:r>
              <a:rPr lang="en-US" sz="1500" dirty="0" smtClean="0"/>
              <a:t> Coach the consumer through the activity</a:t>
            </a:r>
          </a:p>
          <a:p>
            <a:pPr>
              <a:lnSpc>
                <a:spcPct val="150000"/>
              </a:lnSpc>
              <a:buFont typeface="Arial" pitchFamily="34" charset="0"/>
              <a:buChar char="•"/>
            </a:pPr>
            <a:r>
              <a:rPr lang="en-US" sz="1500" b="1" dirty="0" smtClean="0"/>
              <a:t> Example 1</a:t>
            </a:r>
            <a:r>
              <a:rPr lang="en-US" sz="1500" dirty="0" smtClean="0"/>
              <a:t>:  Consumer is able to prepare a meal but needs to be reminded that it is time to 	begin the preparation.</a:t>
            </a:r>
          </a:p>
          <a:p>
            <a:endParaRPr lang="en-US" sz="1400" dirty="0" smtClean="0"/>
          </a:p>
        </p:txBody>
      </p:sp>
      <p:sp>
        <p:nvSpPr>
          <p:cNvPr id="5" name="Slide Number Placeholder 4"/>
          <p:cNvSpPr>
            <a:spLocks noGrp="1"/>
          </p:cNvSpPr>
          <p:nvPr>
            <p:ph type="sldNum" sz="quarter" idx="12"/>
          </p:nvPr>
        </p:nvSpPr>
        <p:spPr/>
        <p:txBody>
          <a:bodyPr/>
          <a:lstStyle/>
          <a:p>
            <a:fld id="{10A90688-F7EE-45B3-B4FF-F920DEFBB892}" type="slidenum">
              <a:rPr lang="en-US" smtClean="0"/>
              <a:pPr/>
              <a:t>59</a:t>
            </a:fld>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685800"/>
            <a:ext cx="8229600" cy="1143000"/>
          </a:xfrm>
        </p:spPr>
        <p:txBody>
          <a:bodyPr>
            <a:normAutofit/>
          </a:bodyPr>
          <a:lstStyle/>
          <a:p>
            <a:r>
              <a:rPr lang="en-US" sz="3600" dirty="0" smtClean="0"/>
              <a:t>CARES ASSESSMENT GUIDANCE – Nursing Facility Transitions  </a:t>
            </a:r>
            <a:endParaRPr lang="en-US" sz="3600" dirty="0"/>
          </a:p>
        </p:txBody>
      </p:sp>
      <p:sp>
        <p:nvSpPr>
          <p:cNvPr id="4" name="TextBox 3"/>
          <p:cNvSpPr txBox="1"/>
          <p:nvPr/>
        </p:nvSpPr>
        <p:spPr>
          <a:xfrm>
            <a:off x="609600" y="2286000"/>
            <a:ext cx="8077200" cy="3831818"/>
          </a:xfrm>
          <a:prstGeom prst="rect">
            <a:avLst/>
          </a:prstGeom>
          <a:noFill/>
        </p:spPr>
        <p:txBody>
          <a:bodyPr wrap="square" rtlCol="0">
            <a:spAutoFit/>
          </a:bodyPr>
          <a:lstStyle/>
          <a:p>
            <a:pPr>
              <a:lnSpc>
                <a:spcPct val="150000"/>
              </a:lnSpc>
              <a:buFont typeface="Arial" pitchFamily="34" charset="0"/>
              <a:buChar char="•"/>
            </a:pPr>
            <a:r>
              <a:rPr lang="en-US" dirty="0" smtClean="0"/>
              <a:t> Once CARES staff identify or receive a referral for nursing facility transition, an on-site assessment in the nursing facility will be conducted to complete or update a 701B (unless current within 90 days and is still accurate).</a:t>
            </a:r>
          </a:p>
          <a:p>
            <a:pPr>
              <a:lnSpc>
                <a:spcPct val="150000"/>
              </a:lnSpc>
            </a:pPr>
            <a:endParaRPr lang="en-US" dirty="0" smtClean="0"/>
          </a:p>
          <a:p>
            <a:pPr>
              <a:lnSpc>
                <a:spcPct val="150000"/>
              </a:lnSpc>
              <a:buFont typeface="Arial" pitchFamily="34" charset="0"/>
              <a:buChar char="•"/>
            </a:pPr>
            <a:r>
              <a:rPr lang="en-US" dirty="0" smtClean="0"/>
              <a:t> The 701B assessment is completed based on what the consumer’s living situation will be after discharge from the nursing facility.  </a:t>
            </a:r>
          </a:p>
          <a:p>
            <a:pPr>
              <a:lnSpc>
                <a:spcPct val="150000"/>
              </a:lnSpc>
            </a:pPr>
            <a:endParaRPr lang="en-US" dirty="0" smtClean="0"/>
          </a:p>
          <a:p>
            <a:pPr>
              <a:lnSpc>
                <a:spcPct val="150000"/>
              </a:lnSpc>
              <a:buFont typeface="Arial" pitchFamily="34" charset="0"/>
              <a:buChar char="•"/>
            </a:pPr>
            <a:r>
              <a:rPr lang="en-US" dirty="0" smtClean="0"/>
              <a:t> If the consumer is returning to the community, the 701B should reflect the situation in the home, ALF, etc.  </a:t>
            </a:r>
          </a:p>
        </p:txBody>
      </p:sp>
      <p:sp>
        <p:nvSpPr>
          <p:cNvPr id="5" name="Slide Number Placeholder 4"/>
          <p:cNvSpPr>
            <a:spLocks noGrp="1"/>
          </p:cNvSpPr>
          <p:nvPr>
            <p:ph type="sldNum" sz="quarter" idx="12"/>
          </p:nvPr>
        </p:nvSpPr>
        <p:spPr/>
        <p:txBody>
          <a:bodyPr/>
          <a:lstStyle/>
          <a:p>
            <a:fld id="{10A90688-F7EE-45B3-B4FF-F920DEFBB892}" type="slidenum">
              <a:rPr lang="en-US" smtClean="0"/>
              <a:pPr/>
              <a:t>6</a:t>
            </a:fld>
            <a:endParaRPr lang="en-US" dirty="0"/>
          </a:p>
        </p:txBody>
      </p:sp>
    </p:spTree>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609600" y="1371600"/>
            <a:ext cx="8077200" cy="4939814"/>
          </a:xfrm>
          <a:prstGeom prst="rect">
            <a:avLst/>
          </a:prstGeom>
          <a:noFill/>
        </p:spPr>
        <p:txBody>
          <a:bodyPr wrap="square" rtlCol="0">
            <a:spAutoFit/>
          </a:bodyPr>
          <a:lstStyle/>
          <a:p>
            <a:pPr>
              <a:lnSpc>
                <a:spcPct val="150000"/>
              </a:lnSpc>
            </a:pPr>
            <a:r>
              <a:rPr lang="en-US" sz="1500" b="1" dirty="0" smtClean="0"/>
              <a:t>Some Help </a:t>
            </a:r>
            <a:r>
              <a:rPr lang="en-US" sz="1500" dirty="0" smtClean="0"/>
              <a:t>–</a:t>
            </a:r>
          </a:p>
          <a:p>
            <a:pPr>
              <a:lnSpc>
                <a:spcPct val="150000"/>
              </a:lnSpc>
              <a:buFont typeface="Arial" pitchFamily="34" charset="0"/>
              <a:buChar char="•"/>
            </a:pPr>
            <a:r>
              <a:rPr lang="en-US" sz="1500" dirty="0" smtClean="0"/>
              <a:t> Consumer is able to perform some parts of the preparing meals activity.</a:t>
            </a:r>
          </a:p>
          <a:p>
            <a:pPr>
              <a:lnSpc>
                <a:spcPct val="150000"/>
              </a:lnSpc>
              <a:buFont typeface="Arial" pitchFamily="34" charset="0"/>
              <a:buChar char="•"/>
            </a:pPr>
            <a:r>
              <a:rPr lang="en-US" sz="1500" dirty="0" smtClean="0"/>
              <a:t> Another person is needed during the activity to lend some hands-on assistance.</a:t>
            </a:r>
          </a:p>
          <a:p>
            <a:pPr>
              <a:lnSpc>
                <a:spcPct val="150000"/>
              </a:lnSpc>
              <a:buFont typeface="Arial" pitchFamily="34" charset="0"/>
              <a:buChar char="•"/>
            </a:pPr>
            <a:r>
              <a:rPr lang="en-US" sz="1500" b="1" dirty="0" smtClean="0"/>
              <a:t> Example 1: </a:t>
            </a:r>
            <a:r>
              <a:rPr lang="en-US" sz="1500" dirty="0" smtClean="0"/>
              <a:t>Another person is needed to get the ingredients assembled for the consumer to 	use.</a:t>
            </a:r>
          </a:p>
          <a:p>
            <a:pPr>
              <a:lnSpc>
                <a:spcPct val="150000"/>
              </a:lnSpc>
              <a:buFont typeface="Arial" pitchFamily="34" charset="0"/>
              <a:buChar char="•"/>
            </a:pPr>
            <a:r>
              <a:rPr lang="en-US" sz="1500" b="1" dirty="0" smtClean="0"/>
              <a:t> Example 2: </a:t>
            </a:r>
            <a:r>
              <a:rPr lang="en-US" sz="1500" dirty="0" smtClean="0"/>
              <a:t>Consumer can prepare some meals like sandwiches or cereal but cannot prepare 	hot meals.</a:t>
            </a:r>
          </a:p>
          <a:p>
            <a:pPr>
              <a:lnSpc>
                <a:spcPct val="150000"/>
              </a:lnSpc>
              <a:buFont typeface="Arial" pitchFamily="34" charset="0"/>
              <a:buChar char="•"/>
            </a:pPr>
            <a:endParaRPr lang="en-US" sz="1500" dirty="0" smtClean="0"/>
          </a:p>
          <a:p>
            <a:pPr>
              <a:lnSpc>
                <a:spcPct val="150000"/>
              </a:lnSpc>
            </a:pPr>
            <a:r>
              <a:rPr lang="en-US" sz="1500" b="1" dirty="0" smtClean="0"/>
              <a:t>Total Help</a:t>
            </a:r>
            <a:r>
              <a:rPr lang="en-US" sz="1500" dirty="0" smtClean="0"/>
              <a:t> –</a:t>
            </a:r>
          </a:p>
          <a:p>
            <a:pPr>
              <a:lnSpc>
                <a:spcPct val="150000"/>
              </a:lnSpc>
              <a:buFont typeface="Arial" pitchFamily="34" charset="0"/>
              <a:buChar char="•"/>
            </a:pPr>
            <a:r>
              <a:rPr lang="en-US" sz="1500" dirty="0" smtClean="0"/>
              <a:t> Consumer is unable to perform the preparing meals activity. </a:t>
            </a:r>
          </a:p>
          <a:p>
            <a:pPr>
              <a:lnSpc>
                <a:spcPct val="150000"/>
              </a:lnSpc>
              <a:buFont typeface="Arial" pitchFamily="34" charset="0"/>
              <a:buChar char="•"/>
            </a:pPr>
            <a:r>
              <a:rPr lang="en-US" sz="1500" dirty="0" smtClean="0"/>
              <a:t> Another person is needed to perform the activity for the consumer.</a:t>
            </a:r>
          </a:p>
          <a:p>
            <a:pPr>
              <a:lnSpc>
                <a:spcPct val="150000"/>
              </a:lnSpc>
              <a:buFont typeface="Arial" pitchFamily="34" charset="0"/>
              <a:buChar char="•"/>
            </a:pPr>
            <a:r>
              <a:rPr lang="en-US" sz="1500" dirty="0" smtClean="0"/>
              <a:t> </a:t>
            </a:r>
            <a:r>
              <a:rPr lang="en-US" sz="1500" b="1" dirty="0" smtClean="0"/>
              <a:t>Example 1: </a:t>
            </a:r>
            <a:r>
              <a:rPr lang="en-US" sz="1500" dirty="0" smtClean="0"/>
              <a:t>Consumer can no longer stand long enough to fix a meal due to physical 	conditions.</a:t>
            </a:r>
          </a:p>
          <a:p>
            <a:pPr>
              <a:lnSpc>
                <a:spcPct val="150000"/>
              </a:lnSpc>
              <a:buFont typeface="Arial" pitchFamily="34" charset="0"/>
              <a:buChar char="•"/>
            </a:pPr>
            <a:r>
              <a:rPr lang="en-US" sz="1500" b="1" dirty="0" smtClean="0"/>
              <a:t> Example 2: </a:t>
            </a:r>
            <a:r>
              <a:rPr lang="en-US" sz="1500" dirty="0" smtClean="0"/>
              <a:t>Consumer is suffering from dementia and can no longer fix a meal.</a:t>
            </a:r>
          </a:p>
        </p:txBody>
      </p:sp>
      <p:sp>
        <p:nvSpPr>
          <p:cNvPr id="3" name="Title 1"/>
          <p:cNvSpPr>
            <a:spLocks noGrp="1"/>
          </p:cNvSpPr>
          <p:nvPr>
            <p:ph type="title"/>
          </p:nvPr>
        </p:nvSpPr>
        <p:spPr>
          <a:xfrm>
            <a:off x="609600" y="609600"/>
            <a:ext cx="8229600" cy="627888"/>
          </a:xfrm>
        </p:spPr>
        <p:txBody>
          <a:bodyPr>
            <a:normAutofit/>
          </a:bodyPr>
          <a:lstStyle/>
          <a:p>
            <a:r>
              <a:rPr lang="en-US" sz="3600" dirty="0" smtClean="0"/>
              <a:t>Preparing  Meals</a:t>
            </a:r>
            <a:endParaRPr lang="en-US" sz="3600" dirty="0"/>
          </a:p>
        </p:txBody>
      </p:sp>
      <p:sp>
        <p:nvSpPr>
          <p:cNvPr id="5" name="Slide Number Placeholder 4"/>
          <p:cNvSpPr>
            <a:spLocks noGrp="1"/>
          </p:cNvSpPr>
          <p:nvPr>
            <p:ph type="sldNum" sz="quarter" idx="12"/>
          </p:nvPr>
        </p:nvSpPr>
        <p:spPr/>
        <p:txBody>
          <a:bodyPr/>
          <a:lstStyle/>
          <a:p>
            <a:fld id="{10A90688-F7EE-45B3-B4FF-F920DEFBB892}" type="slidenum">
              <a:rPr lang="en-US" smtClean="0"/>
              <a:pPr/>
              <a:t>60</a:t>
            </a:fld>
            <a:endParaRPr lang="en-US" dirty="0"/>
          </a:p>
        </p:txBody>
      </p:sp>
    </p:spTree>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8229600" cy="627888"/>
          </a:xfrm>
        </p:spPr>
        <p:txBody>
          <a:bodyPr>
            <a:normAutofit/>
          </a:bodyPr>
          <a:lstStyle/>
          <a:p>
            <a:r>
              <a:rPr lang="en-US" sz="3200" dirty="0" smtClean="0"/>
              <a:t>Sample Assistive Devices for Preparing Meals</a:t>
            </a:r>
            <a:endParaRPr lang="en-US" sz="3200" dirty="0"/>
          </a:p>
        </p:txBody>
      </p:sp>
      <p:sp>
        <p:nvSpPr>
          <p:cNvPr id="3" name="Content Placeholder 2"/>
          <p:cNvSpPr>
            <a:spLocks noGrp="1"/>
          </p:cNvSpPr>
          <p:nvPr>
            <p:ph idx="1"/>
          </p:nvPr>
        </p:nvSpPr>
        <p:spPr>
          <a:xfrm>
            <a:off x="609600" y="1371600"/>
            <a:ext cx="8077200" cy="5257800"/>
          </a:xfrm>
        </p:spPr>
        <p:txBody>
          <a:bodyPr>
            <a:normAutofit fontScale="92500" lnSpcReduction="20000"/>
          </a:bodyPr>
          <a:lstStyle/>
          <a:p>
            <a:pPr>
              <a:lnSpc>
                <a:spcPct val="150000"/>
              </a:lnSpc>
            </a:pPr>
            <a:r>
              <a:rPr lang="en-US" sz="2200" dirty="0" smtClean="0"/>
              <a:t>Easy-grip utensils</a:t>
            </a:r>
          </a:p>
          <a:p>
            <a:pPr>
              <a:lnSpc>
                <a:spcPct val="150000"/>
              </a:lnSpc>
            </a:pPr>
            <a:r>
              <a:rPr lang="en-US" sz="2200" dirty="0" smtClean="0"/>
              <a:t>Side-opening oven door</a:t>
            </a:r>
          </a:p>
          <a:p>
            <a:pPr>
              <a:lnSpc>
                <a:spcPct val="150000"/>
              </a:lnSpc>
            </a:pPr>
            <a:r>
              <a:rPr lang="en-US" sz="2200" dirty="0" smtClean="0"/>
              <a:t>Height-adjustable cupboards and counters</a:t>
            </a:r>
          </a:p>
          <a:p>
            <a:pPr>
              <a:lnSpc>
                <a:spcPct val="150000"/>
              </a:lnSpc>
            </a:pPr>
            <a:r>
              <a:rPr lang="en-US" sz="2200" dirty="0" smtClean="0"/>
              <a:t>Automatic-stop kettle</a:t>
            </a:r>
          </a:p>
          <a:p>
            <a:pPr>
              <a:lnSpc>
                <a:spcPct val="150000"/>
              </a:lnSpc>
            </a:pPr>
            <a:r>
              <a:rPr lang="en-US" sz="2200" dirty="0" smtClean="0"/>
              <a:t>Pouring aid</a:t>
            </a:r>
          </a:p>
          <a:p>
            <a:pPr>
              <a:lnSpc>
                <a:spcPct val="150000"/>
              </a:lnSpc>
            </a:pPr>
            <a:r>
              <a:rPr lang="en-US" sz="2200" dirty="0" smtClean="0"/>
              <a:t>Perching stool with back support</a:t>
            </a:r>
          </a:p>
          <a:p>
            <a:pPr>
              <a:lnSpc>
                <a:spcPct val="150000"/>
              </a:lnSpc>
            </a:pPr>
            <a:r>
              <a:rPr lang="en-US" sz="2200" dirty="0" smtClean="0"/>
              <a:t>Wall-mounted can opener</a:t>
            </a:r>
          </a:p>
          <a:p>
            <a:pPr>
              <a:lnSpc>
                <a:spcPct val="150000"/>
              </a:lnSpc>
            </a:pPr>
            <a:r>
              <a:rPr lang="en-US" sz="2200" dirty="0" smtClean="0"/>
              <a:t>Kitchen trolley</a:t>
            </a:r>
          </a:p>
          <a:p>
            <a:pPr>
              <a:lnSpc>
                <a:spcPct val="150000"/>
              </a:lnSpc>
            </a:pPr>
            <a:r>
              <a:rPr lang="en-US" sz="2200" dirty="0" smtClean="0"/>
              <a:t>Burners with a lip</a:t>
            </a:r>
          </a:p>
          <a:p>
            <a:pPr>
              <a:lnSpc>
                <a:spcPct val="150000"/>
              </a:lnSpc>
            </a:pPr>
            <a:r>
              <a:rPr lang="en-US" sz="2200" dirty="0" smtClean="0"/>
              <a:t>Clock timers</a:t>
            </a:r>
          </a:p>
          <a:p>
            <a:pPr>
              <a:lnSpc>
                <a:spcPct val="150000"/>
              </a:lnSpc>
            </a:pPr>
            <a:r>
              <a:rPr lang="en-US" sz="2200" dirty="0" smtClean="0"/>
              <a:t>Microwave</a:t>
            </a:r>
          </a:p>
        </p:txBody>
      </p:sp>
      <p:sp>
        <p:nvSpPr>
          <p:cNvPr id="4" name="Slide Number Placeholder 3"/>
          <p:cNvSpPr>
            <a:spLocks noGrp="1"/>
          </p:cNvSpPr>
          <p:nvPr>
            <p:ph type="sldNum" sz="quarter" idx="12"/>
          </p:nvPr>
        </p:nvSpPr>
        <p:spPr/>
        <p:txBody>
          <a:bodyPr/>
          <a:lstStyle/>
          <a:p>
            <a:fld id="{10A90688-F7EE-45B3-B4FF-F920DEFBB892}" type="slidenum">
              <a:rPr lang="en-US" smtClean="0"/>
              <a:pPr/>
              <a:t>61</a:t>
            </a:fld>
            <a:endParaRPr lang="en-US" dirty="0"/>
          </a:p>
        </p:txBody>
      </p:sp>
    </p:spTree>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762000"/>
            <a:ext cx="8229600" cy="457200"/>
          </a:xfrm>
        </p:spPr>
        <p:txBody>
          <a:bodyPr>
            <a:normAutofit fontScale="90000"/>
          </a:bodyPr>
          <a:lstStyle/>
          <a:p>
            <a:r>
              <a:rPr lang="en-US" sz="3600" dirty="0" smtClean="0"/>
              <a:t>Doing Shopping</a:t>
            </a:r>
            <a:endParaRPr lang="en-US" sz="3600" dirty="0"/>
          </a:p>
        </p:txBody>
      </p:sp>
      <p:sp>
        <p:nvSpPr>
          <p:cNvPr id="4" name="TextBox 3"/>
          <p:cNvSpPr txBox="1"/>
          <p:nvPr/>
        </p:nvSpPr>
        <p:spPr>
          <a:xfrm>
            <a:off x="609600" y="1371600"/>
            <a:ext cx="8077200" cy="4262705"/>
          </a:xfrm>
          <a:prstGeom prst="rect">
            <a:avLst/>
          </a:prstGeom>
          <a:noFill/>
        </p:spPr>
        <p:txBody>
          <a:bodyPr wrap="square" rtlCol="0">
            <a:spAutoFit/>
          </a:bodyPr>
          <a:lstStyle/>
          <a:p>
            <a:pPr>
              <a:lnSpc>
                <a:spcPct val="150000"/>
              </a:lnSpc>
            </a:pPr>
            <a:r>
              <a:rPr lang="en-US" sz="1500" b="1" dirty="0" smtClean="0"/>
              <a:t>No Help</a:t>
            </a:r>
            <a:r>
              <a:rPr lang="en-US" sz="1500" dirty="0" smtClean="0"/>
              <a:t> - Consumer is able to shop for food and other needed items (not including transportation to the store).</a:t>
            </a:r>
          </a:p>
          <a:p>
            <a:endParaRPr lang="en-US" sz="1500" b="1" dirty="0" smtClean="0"/>
          </a:p>
          <a:p>
            <a:pPr>
              <a:lnSpc>
                <a:spcPct val="150000"/>
              </a:lnSpc>
            </a:pPr>
            <a:r>
              <a:rPr lang="en-US" sz="1500" b="1" dirty="0" smtClean="0"/>
              <a:t>No help but relies on Assistive Device</a:t>
            </a:r>
            <a:r>
              <a:rPr lang="en-US" sz="1500" dirty="0" smtClean="0"/>
              <a:t> - Consumer is able to perform all parts of the shopping activity because of the use of assistive device(s).</a:t>
            </a:r>
          </a:p>
          <a:p>
            <a:endParaRPr lang="en-US" sz="1500" dirty="0" smtClean="0"/>
          </a:p>
          <a:p>
            <a:pPr>
              <a:lnSpc>
                <a:spcPct val="150000"/>
              </a:lnSpc>
            </a:pPr>
            <a:r>
              <a:rPr lang="en-US" sz="1500" b="1" dirty="0" smtClean="0"/>
              <a:t>Supervision</a:t>
            </a:r>
            <a:r>
              <a:rPr lang="en-US" sz="1500" dirty="0" smtClean="0"/>
              <a:t> - Consumer is able to perform all parts of the shopping activity if another person is there during the activity to:</a:t>
            </a:r>
          </a:p>
          <a:p>
            <a:pPr>
              <a:lnSpc>
                <a:spcPct val="150000"/>
              </a:lnSpc>
              <a:buFont typeface="Arial" pitchFamily="34" charset="0"/>
              <a:buChar char="•"/>
            </a:pPr>
            <a:r>
              <a:rPr lang="en-US" sz="1500" dirty="0" smtClean="0"/>
              <a:t> Lend support by their presence; or</a:t>
            </a:r>
          </a:p>
          <a:p>
            <a:pPr>
              <a:lnSpc>
                <a:spcPct val="150000"/>
              </a:lnSpc>
              <a:buFont typeface="Arial" pitchFamily="34" charset="0"/>
              <a:buChar char="•"/>
            </a:pPr>
            <a:r>
              <a:rPr lang="en-US" sz="1500" dirty="0" smtClean="0"/>
              <a:t> Coach the consumer through the activity</a:t>
            </a:r>
          </a:p>
          <a:p>
            <a:pPr>
              <a:lnSpc>
                <a:spcPct val="150000"/>
              </a:lnSpc>
              <a:buFont typeface="Arial" pitchFamily="34" charset="0"/>
              <a:buChar char="•"/>
            </a:pPr>
            <a:r>
              <a:rPr lang="en-US" sz="1500" b="1" dirty="0" smtClean="0"/>
              <a:t> Example</a:t>
            </a:r>
            <a:r>
              <a:rPr lang="en-US" sz="1500" dirty="0" smtClean="0"/>
              <a:t>:  Consumer needs to be accompanied by another person to ensure the consumer 	purchases appropriate foods and complete the activity.</a:t>
            </a:r>
          </a:p>
          <a:p>
            <a:endParaRPr lang="en-US" sz="1600" dirty="0" smtClean="0"/>
          </a:p>
        </p:txBody>
      </p:sp>
      <p:sp>
        <p:nvSpPr>
          <p:cNvPr id="5" name="Slide Number Placeholder 4"/>
          <p:cNvSpPr>
            <a:spLocks noGrp="1"/>
          </p:cNvSpPr>
          <p:nvPr>
            <p:ph type="sldNum" sz="quarter" idx="12"/>
          </p:nvPr>
        </p:nvSpPr>
        <p:spPr/>
        <p:txBody>
          <a:bodyPr/>
          <a:lstStyle/>
          <a:p>
            <a:fld id="{10A90688-F7EE-45B3-B4FF-F920DEFBB892}" type="slidenum">
              <a:rPr lang="en-US" smtClean="0"/>
              <a:pPr/>
              <a:t>62</a:t>
            </a:fld>
            <a:endParaRPr lang="en-US" dirty="0"/>
          </a:p>
        </p:txBody>
      </p:sp>
    </p:spTree>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609600" y="1371600"/>
            <a:ext cx="8077200" cy="4493538"/>
          </a:xfrm>
          <a:prstGeom prst="rect">
            <a:avLst/>
          </a:prstGeom>
          <a:noFill/>
        </p:spPr>
        <p:txBody>
          <a:bodyPr wrap="square" rtlCol="0">
            <a:spAutoFit/>
          </a:bodyPr>
          <a:lstStyle/>
          <a:p>
            <a:pPr>
              <a:lnSpc>
                <a:spcPct val="150000"/>
              </a:lnSpc>
            </a:pPr>
            <a:r>
              <a:rPr lang="en-US" sz="1500" b="1" dirty="0" smtClean="0"/>
              <a:t>Some Help </a:t>
            </a:r>
            <a:r>
              <a:rPr lang="en-US" sz="1500" dirty="0" smtClean="0"/>
              <a:t>–</a:t>
            </a:r>
          </a:p>
          <a:p>
            <a:pPr>
              <a:lnSpc>
                <a:spcPct val="150000"/>
              </a:lnSpc>
              <a:buFont typeface="Arial" pitchFamily="34" charset="0"/>
              <a:buChar char="•"/>
            </a:pPr>
            <a:r>
              <a:rPr lang="en-US" sz="1500" dirty="0" smtClean="0"/>
              <a:t> Consumer is able to perform some parts of the shopping activity.</a:t>
            </a:r>
          </a:p>
          <a:p>
            <a:pPr>
              <a:lnSpc>
                <a:spcPct val="150000"/>
              </a:lnSpc>
              <a:buFont typeface="Arial" pitchFamily="34" charset="0"/>
              <a:buChar char="•"/>
            </a:pPr>
            <a:r>
              <a:rPr lang="en-US" sz="1500" dirty="0" smtClean="0"/>
              <a:t> Another person is needed during the activity to lend some hands-on assistance.</a:t>
            </a:r>
          </a:p>
          <a:p>
            <a:pPr>
              <a:lnSpc>
                <a:spcPct val="150000"/>
              </a:lnSpc>
              <a:buFont typeface="Arial" pitchFamily="34" charset="0"/>
              <a:buChar char="•"/>
            </a:pPr>
            <a:r>
              <a:rPr lang="en-US" sz="1500" b="1" dirty="0" smtClean="0"/>
              <a:t> Example 1: </a:t>
            </a:r>
            <a:r>
              <a:rPr lang="en-US" sz="1500" dirty="0" smtClean="0"/>
              <a:t>Another person is needed to reach items on the high and low shelves.</a:t>
            </a:r>
          </a:p>
          <a:p>
            <a:pPr>
              <a:lnSpc>
                <a:spcPct val="150000"/>
              </a:lnSpc>
              <a:buFont typeface="Arial" pitchFamily="34" charset="0"/>
              <a:buChar char="•"/>
            </a:pPr>
            <a:r>
              <a:rPr lang="en-US" sz="1500" b="1" dirty="0" smtClean="0"/>
              <a:t> Example 2:</a:t>
            </a:r>
            <a:r>
              <a:rPr lang="en-US" sz="1500" dirty="0" smtClean="0"/>
              <a:t> Consumer needs another person to go to the store with them and put items in the 	cart.</a:t>
            </a:r>
          </a:p>
          <a:p>
            <a:pPr>
              <a:lnSpc>
                <a:spcPct val="150000"/>
              </a:lnSpc>
            </a:pPr>
            <a:r>
              <a:rPr lang="en-US" sz="1500" dirty="0" smtClean="0"/>
              <a:t/>
            </a:r>
            <a:br>
              <a:rPr lang="en-US" sz="1500" dirty="0" smtClean="0"/>
            </a:br>
            <a:r>
              <a:rPr lang="en-US" sz="1500" b="1" dirty="0" smtClean="0"/>
              <a:t>Total Help </a:t>
            </a:r>
            <a:r>
              <a:rPr lang="en-US" sz="1500" dirty="0" smtClean="0"/>
              <a:t>–</a:t>
            </a:r>
          </a:p>
          <a:p>
            <a:pPr>
              <a:lnSpc>
                <a:spcPct val="150000"/>
              </a:lnSpc>
              <a:buFont typeface="Arial" pitchFamily="34" charset="0"/>
              <a:buChar char="•"/>
            </a:pPr>
            <a:r>
              <a:rPr lang="en-US" sz="1500" dirty="0" smtClean="0"/>
              <a:t> Consumer is unable to perform the shopping activity. </a:t>
            </a:r>
          </a:p>
          <a:p>
            <a:pPr>
              <a:lnSpc>
                <a:spcPct val="150000"/>
              </a:lnSpc>
              <a:buFont typeface="Arial" pitchFamily="34" charset="0"/>
              <a:buChar char="•"/>
            </a:pPr>
            <a:r>
              <a:rPr lang="en-US" sz="1500" dirty="0" smtClean="0"/>
              <a:t> Another person is needed to perform the activity for them.</a:t>
            </a:r>
          </a:p>
          <a:p>
            <a:pPr>
              <a:lnSpc>
                <a:spcPct val="150000"/>
              </a:lnSpc>
              <a:buFont typeface="Arial" pitchFamily="34" charset="0"/>
              <a:buChar char="•"/>
            </a:pPr>
            <a:r>
              <a:rPr lang="en-US" sz="1500" dirty="0" smtClean="0"/>
              <a:t> </a:t>
            </a:r>
            <a:r>
              <a:rPr lang="en-US" sz="1500" b="1" dirty="0" smtClean="0"/>
              <a:t>Example: </a:t>
            </a:r>
            <a:r>
              <a:rPr lang="en-US" sz="1500" dirty="0" smtClean="0"/>
              <a:t>Consumer is no longer able to participate in the shopping activity, and another 	person is needed to complete the entire activity for the consumer.</a:t>
            </a:r>
          </a:p>
          <a:p>
            <a:endParaRPr lang="en-US" sz="1600" b="1" dirty="0" smtClean="0"/>
          </a:p>
        </p:txBody>
      </p:sp>
      <p:sp>
        <p:nvSpPr>
          <p:cNvPr id="3" name="Title 1"/>
          <p:cNvSpPr>
            <a:spLocks noGrp="1"/>
          </p:cNvSpPr>
          <p:nvPr>
            <p:ph type="title"/>
          </p:nvPr>
        </p:nvSpPr>
        <p:spPr>
          <a:xfrm>
            <a:off x="609600" y="685800"/>
            <a:ext cx="8229600" cy="551688"/>
          </a:xfrm>
        </p:spPr>
        <p:txBody>
          <a:bodyPr>
            <a:normAutofit fontScale="90000"/>
          </a:bodyPr>
          <a:lstStyle/>
          <a:p>
            <a:r>
              <a:rPr lang="en-US" sz="3600" dirty="0" smtClean="0"/>
              <a:t>Doing Shopping</a:t>
            </a:r>
            <a:endParaRPr lang="en-US" sz="3600" dirty="0"/>
          </a:p>
        </p:txBody>
      </p:sp>
      <p:sp>
        <p:nvSpPr>
          <p:cNvPr id="5" name="Slide Number Placeholder 4"/>
          <p:cNvSpPr>
            <a:spLocks noGrp="1"/>
          </p:cNvSpPr>
          <p:nvPr>
            <p:ph type="sldNum" sz="quarter" idx="12"/>
          </p:nvPr>
        </p:nvSpPr>
        <p:spPr/>
        <p:txBody>
          <a:bodyPr/>
          <a:lstStyle/>
          <a:p>
            <a:fld id="{10A90688-F7EE-45B3-B4FF-F920DEFBB892}" type="slidenum">
              <a:rPr lang="en-US" smtClean="0"/>
              <a:pPr/>
              <a:t>63</a:t>
            </a:fld>
            <a:endParaRPr lang="en-US" dirty="0"/>
          </a:p>
        </p:txBody>
      </p:sp>
    </p:spTree>
  </p:cSld>
  <p:clrMapOvr>
    <a:masterClrMapping/>
  </p:clrMapOvr>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8229600" cy="627888"/>
          </a:xfrm>
        </p:spPr>
        <p:txBody>
          <a:bodyPr>
            <a:normAutofit/>
          </a:bodyPr>
          <a:lstStyle/>
          <a:p>
            <a:r>
              <a:rPr lang="en-US" sz="3200" dirty="0" smtClean="0"/>
              <a:t>Sample Assistive Devices for Doing Shopping</a:t>
            </a:r>
            <a:endParaRPr lang="en-US" sz="3200" dirty="0"/>
          </a:p>
        </p:txBody>
      </p:sp>
      <p:sp>
        <p:nvSpPr>
          <p:cNvPr id="3" name="Content Placeholder 2"/>
          <p:cNvSpPr>
            <a:spLocks noGrp="1"/>
          </p:cNvSpPr>
          <p:nvPr>
            <p:ph idx="1"/>
          </p:nvPr>
        </p:nvSpPr>
        <p:spPr>
          <a:xfrm>
            <a:off x="609600" y="1447800"/>
            <a:ext cx="8077200" cy="5029200"/>
          </a:xfrm>
        </p:spPr>
        <p:txBody>
          <a:bodyPr>
            <a:noAutofit/>
          </a:bodyPr>
          <a:lstStyle/>
          <a:p>
            <a:pPr>
              <a:lnSpc>
                <a:spcPct val="150000"/>
              </a:lnSpc>
            </a:pPr>
            <a:r>
              <a:rPr lang="en-US" sz="2000" dirty="0" smtClean="0"/>
              <a:t>Motorized wheelchair</a:t>
            </a:r>
          </a:p>
          <a:p>
            <a:pPr>
              <a:lnSpc>
                <a:spcPct val="150000"/>
              </a:lnSpc>
            </a:pPr>
            <a:r>
              <a:rPr lang="en-US" sz="2000" dirty="0" smtClean="0"/>
              <a:t>Motorized shopping cart</a:t>
            </a:r>
          </a:p>
          <a:p>
            <a:pPr>
              <a:lnSpc>
                <a:spcPct val="150000"/>
              </a:lnSpc>
            </a:pPr>
            <a:r>
              <a:rPr lang="en-US" sz="2000" dirty="0" smtClean="0"/>
              <a:t>Long-handled reachers</a:t>
            </a:r>
          </a:p>
          <a:p>
            <a:pPr>
              <a:lnSpc>
                <a:spcPct val="150000"/>
              </a:lnSpc>
            </a:pPr>
            <a:r>
              <a:rPr lang="en-US" sz="2000" dirty="0" smtClean="0"/>
              <a:t>Adaptable walker baskets</a:t>
            </a:r>
          </a:p>
          <a:p>
            <a:pPr>
              <a:lnSpc>
                <a:spcPct val="150000"/>
              </a:lnSpc>
            </a:pPr>
            <a:r>
              <a:rPr lang="en-US" sz="2000" dirty="0" smtClean="0"/>
              <a:t>Wheelchair tray</a:t>
            </a:r>
          </a:p>
          <a:p>
            <a:pPr>
              <a:lnSpc>
                <a:spcPct val="150000"/>
              </a:lnSpc>
            </a:pPr>
            <a:r>
              <a:rPr lang="en-US" sz="2000" dirty="0" smtClean="0"/>
              <a:t>Rolling shopping carts</a:t>
            </a:r>
          </a:p>
          <a:p>
            <a:pPr>
              <a:buNone/>
            </a:pPr>
            <a:endParaRPr lang="en-US" sz="2000" dirty="0" smtClean="0"/>
          </a:p>
          <a:p>
            <a:pPr>
              <a:buNone/>
            </a:pPr>
            <a:endParaRPr lang="en-US" sz="2000" dirty="0" smtClean="0"/>
          </a:p>
          <a:p>
            <a:pPr>
              <a:buNone/>
            </a:pPr>
            <a:endParaRPr lang="en-US" sz="2000" dirty="0" smtClean="0"/>
          </a:p>
          <a:p>
            <a:pPr>
              <a:buNone/>
            </a:pPr>
            <a:endParaRPr lang="en-US" sz="2000" dirty="0" smtClean="0"/>
          </a:p>
        </p:txBody>
      </p:sp>
      <p:sp>
        <p:nvSpPr>
          <p:cNvPr id="4" name="Slide Number Placeholder 3"/>
          <p:cNvSpPr>
            <a:spLocks noGrp="1"/>
          </p:cNvSpPr>
          <p:nvPr>
            <p:ph type="sldNum" sz="quarter" idx="12"/>
          </p:nvPr>
        </p:nvSpPr>
        <p:spPr/>
        <p:txBody>
          <a:bodyPr/>
          <a:lstStyle/>
          <a:p>
            <a:fld id="{10A90688-F7EE-45B3-B4FF-F920DEFBB892}" type="slidenum">
              <a:rPr lang="en-US" smtClean="0"/>
              <a:pPr/>
              <a:t>64</a:t>
            </a:fld>
            <a:endParaRPr lang="en-US" dirty="0"/>
          </a:p>
        </p:txBody>
      </p:sp>
    </p:spTree>
  </p:cSld>
  <p:clrMapOvr>
    <a:masterClrMapping/>
  </p:clrMapOvr>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8229600" cy="627888"/>
          </a:xfrm>
        </p:spPr>
        <p:txBody>
          <a:bodyPr>
            <a:normAutofit/>
          </a:bodyPr>
          <a:lstStyle/>
          <a:p>
            <a:r>
              <a:rPr lang="en-US" sz="3600" dirty="0" smtClean="0"/>
              <a:t>Taking Medication</a:t>
            </a:r>
            <a:endParaRPr lang="en-US" sz="3600" dirty="0"/>
          </a:p>
        </p:txBody>
      </p:sp>
      <p:sp>
        <p:nvSpPr>
          <p:cNvPr id="4" name="TextBox 3"/>
          <p:cNvSpPr txBox="1"/>
          <p:nvPr/>
        </p:nvSpPr>
        <p:spPr>
          <a:xfrm>
            <a:off x="609600" y="1447800"/>
            <a:ext cx="8077200" cy="3288208"/>
          </a:xfrm>
          <a:prstGeom prst="rect">
            <a:avLst/>
          </a:prstGeom>
          <a:noFill/>
        </p:spPr>
        <p:txBody>
          <a:bodyPr wrap="square" rtlCol="0">
            <a:spAutoFit/>
          </a:bodyPr>
          <a:lstStyle/>
          <a:p>
            <a:pPr>
              <a:lnSpc>
                <a:spcPct val="150000"/>
              </a:lnSpc>
            </a:pPr>
            <a:r>
              <a:rPr lang="en-US" sz="1500" b="1" dirty="0" smtClean="0"/>
              <a:t>No Help</a:t>
            </a:r>
            <a:r>
              <a:rPr lang="en-US" sz="1500" dirty="0" smtClean="0"/>
              <a:t> - Consumer is able to take medications as prescribed by the doctor or as instructed on an over-the-counter package.</a:t>
            </a:r>
          </a:p>
          <a:p>
            <a:endParaRPr lang="en-US" sz="1500" b="1" dirty="0" smtClean="0"/>
          </a:p>
          <a:p>
            <a:pPr>
              <a:lnSpc>
                <a:spcPct val="150000"/>
              </a:lnSpc>
            </a:pPr>
            <a:r>
              <a:rPr lang="en-US" sz="1500" b="1" dirty="0" smtClean="0"/>
              <a:t>No help but relies on Assistive Device</a:t>
            </a:r>
            <a:r>
              <a:rPr lang="en-US" sz="1500" dirty="0" smtClean="0"/>
              <a:t> - Consumer is able to perform all parts of the taking medication activity because of the use of assistive device(s).</a:t>
            </a:r>
          </a:p>
          <a:p>
            <a:endParaRPr lang="en-US" sz="1500" dirty="0" smtClean="0"/>
          </a:p>
          <a:p>
            <a:pPr>
              <a:lnSpc>
                <a:spcPct val="150000"/>
              </a:lnSpc>
            </a:pPr>
            <a:r>
              <a:rPr lang="en-US" sz="1500" b="1" dirty="0" smtClean="0"/>
              <a:t>Supervision</a:t>
            </a:r>
            <a:r>
              <a:rPr lang="en-US" sz="1500" dirty="0" smtClean="0"/>
              <a:t> - Consumer is able to perform all parts of the taking medication activity if another person is there during the activity to:</a:t>
            </a:r>
          </a:p>
          <a:p>
            <a:pPr>
              <a:lnSpc>
                <a:spcPct val="150000"/>
              </a:lnSpc>
              <a:buFont typeface="Arial" pitchFamily="34" charset="0"/>
              <a:buChar char="•"/>
            </a:pPr>
            <a:r>
              <a:rPr lang="en-US" sz="1500" dirty="0" smtClean="0"/>
              <a:t> Lend support by their presence; or</a:t>
            </a:r>
          </a:p>
          <a:p>
            <a:pPr>
              <a:lnSpc>
                <a:spcPct val="150000"/>
              </a:lnSpc>
              <a:buFont typeface="Arial" pitchFamily="34" charset="0"/>
              <a:buChar char="•"/>
            </a:pPr>
            <a:r>
              <a:rPr lang="en-US" sz="1500" dirty="0" smtClean="0"/>
              <a:t> Coach the consumer through the activity</a:t>
            </a:r>
          </a:p>
        </p:txBody>
      </p:sp>
      <p:sp>
        <p:nvSpPr>
          <p:cNvPr id="5" name="Slide Number Placeholder 4"/>
          <p:cNvSpPr>
            <a:spLocks noGrp="1"/>
          </p:cNvSpPr>
          <p:nvPr>
            <p:ph type="sldNum" sz="quarter" idx="12"/>
          </p:nvPr>
        </p:nvSpPr>
        <p:spPr/>
        <p:txBody>
          <a:bodyPr/>
          <a:lstStyle/>
          <a:p>
            <a:fld id="{10A90688-F7EE-45B3-B4FF-F920DEFBB892}" type="slidenum">
              <a:rPr lang="en-US" smtClean="0"/>
              <a:pPr/>
              <a:t>65</a:t>
            </a:fld>
            <a:endParaRPr lang="en-US" dirty="0"/>
          </a:p>
        </p:txBody>
      </p:sp>
    </p:spTree>
  </p:cSld>
  <p:clrMapOvr>
    <a:masterClrMapping/>
  </p:clrMapOvr>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609600" y="1371600"/>
            <a:ext cx="8077200" cy="3554819"/>
          </a:xfrm>
          <a:prstGeom prst="rect">
            <a:avLst/>
          </a:prstGeom>
          <a:noFill/>
        </p:spPr>
        <p:txBody>
          <a:bodyPr wrap="square" rtlCol="0">
            <a:spAutoFit/>
          </a:bodyPr>
          <a:lstStyle/>
          <a:p>
            <a:pPr>
              <a:lnSpc>
                <a:spcPct val="150000"/>
              </a:lnSpc>
            </a:pPr>
            <a:r>
              <a:rPr lang="en-US" sz="1500" b="1" dirty="0" smtClean="0"/>
              <a:t>Some Help </a:t>
            </a:r>
            <a:r>
              <a:rPr lang="en-US" sz="1500" dirty="0" smtClean="0"/>
              <a:t>–</a:t>
            </a:r>
          </a:p>
          <a:p>
            <a:pPr>
              <a:lnSpc>
                <a:spcPct val="150000"/>
              </a:lnSpc>
              <a:buFont typeface="Arial" pitchFamily="34" charset="0"/>
              <a:buChar char="•"/>
            </a:pPr>
            <a:r>
              <a:rPr lang="en-US" sz="1500" dirty="0" smtClean="0"/>
              <a:t> Consumer is able to perform some parts of the taking medication activity.</a:t>
            </a:r>
          </a:p>
          <a:p>
            <a:pPr>
              <a:lnSpc>
                <a:spcPct val="150000"/>
              </a:lnSpc>
              <a:buFont typeface="Arial" pitchFamily="34" charset="0"/>
              <a:buChar char="•"/>
            </a:pPr>
            <a:r>
              <a:rPr lang="en-US" sz="1500" dirty="0" smtClean="0"/>
              <a:t> Another person is needed during the activity to lend some hands-on assistance.</a:t>
            </a:r>
          </a:p>
          <a:p>
            <a:pPr>
              <a:lnSpc>
                <a:spcPct val="150000"/>
              </a:lnSpc>
              <a:buFont typeface="Arial" pitchFamily="34" charset="0"/>
              <a:buChar char="•"/>
            </a:pPr>
            <a:r>
              <a:rPr lang="en-US" sz="1500" b="1" dirty="0" smtClean="0"/>
              <a:t> Example 1: </a:t>
            </a:r>
            <a:r>
              <a:rPr lang="en-US" sz="1500" dirty="0" smtClean="0"/>
              <a:t>Another person is needed to fill the pill minder for the consumer.</a:t>
            </a:r>
          </a:p>
          <a:p>
            <a:pPr>
              <a:lnSpc>
                <a:spcPct val="150000"/>
              </a:lnSpc>
              <a:buFont typeface="Arial" pitchFamily="34" charset="0"/>
              <a:buChar char="•"/>
            </a:pPr>
            <a:r>
              <a:rPr lang="en-US" sz="1500" b="1" dirty="0" smtClean="0"/>
              <a:t> Example 2: </a:t>
            </a:r>
            <a:r>
              <a:rPr lang="en-US" sz="1500" dirty="0" smtClean="0"/>
              <a:t>Consumer needs another person to hand them the pills.</a:t>
            </a:r>
            <a:br>
              <a:rPr lang="en-US" sz="1500" dirty="0" smtClean="0"/>
            </a:br>
            <a:endParaRPr lang="en-US" sz="1500" dirty="0" smtClean="0"/>
          </a:p>
          <a:p>
            <a:pPr>
              <a:lnSpc>
                <a:spcPct val="150000"/>
              </a:lnSpc>
            </a:pPr>
            <a:r>
              <a:rPr lang="en-US" sz="1500" b="1" dirty="0" smtClean="0"/>
              <a:t>Total Help</a:t>
            </a:r>
            <a:r>
              <a:rPr lang="en-US" sz="1500" dirty="0" smtClean="0"/>
              <a:t> – Consumer is unable to perform the taking medication activity. </a:t>
            </a:r>
          </a:p>
          <a:p>
            <a:pPr>
              <a:lnSpc>
                <a:spcPct val="150000"/>
              </a:lnSpc>
              <a:buFont typeface="Arial" pitchFamily="34" charset="0"/>
              <a:buChar char="•"/>
            </a:pPr>
            <a:r>
              <a:rPr lang="en-US" sz="1500" dirty="0" smtClean="0"/>
              <a:t> </a:t>
            </a:r>
            <a:r>
              <a:rPr lang="en-US" sz="1500" b="1" dirty="0" smtClean="0"/>
              <a:t>Example: </a:t>
            </a:r>
            <a:r>
              <a:rPr lang="en-US" sz="1500" dirty="0" smtClean="0"/>
              <a:t>Consumer must rely on someone to administer medications, including putting the 	pill in the consumer's mouth, holding the water and rubbing the consumer’s throat 	to encourage swallowing.</a:t>
            </a:r>
            <a:endParaRPr lang="en-US" sz="1500" b="1" dirty="0" smtClean="0"/>
          </a:p>
        </p:txBody>
      </p:sp>
      <p:sp>
        <p:nvSpPr>
          <p:cNvPr id="3" name="Title 1"/>
          <p:cNvSpPr>
            <a:spLocks noGrp="1"/>
          </p:cNvSpPr>
          <p:nvPr>
            <p:ph type="title"/>
          </p:nvPr>
        </p:nvSpPr>
        <p:spPr>
          <a:xfrm>
            <a:off x="609600" y="609600"/>
            <a:ext cx="8229600" cy="627888"/>
          </a:xfrm>
        </p:spPr>
        <p:txBody>
          <a:bodyPr>
            <a:normAutofit/>
          </a:bodyPr>
          <a:lstStyle/>
          <a:p>
            <a:r>
              <a:rPr lang="en-US" sz="3600" dirty="0" smtClean="0"/>
              <a:t>Taking Medication</a:t>
            </a:r>
            <a:endParaRPr lang="en-US" sz="3600" dirty="0"/>
          </a:p>
        </p:txBody>
      </p:sp>
      <p:sp>
        <p:nvSpPr>
          <p:cNvPr id="5" name="Slide Number Placeholder 4"/>
          <p:cNvSpPr>
            <a:spLocks noGrp="1"/>
          </p:cNvSpPr>
          <p:nvPr>
            <p:ph type="sldNum" sz="quarter" idx="12"/>
          </p:nvPr>
        </p:nvSpPr>
        <p:spPr/>
        <p:txBody>
          <a:bodyPr/>
          <a:lstStyle/>
          <a:p>
            <a:fld id="{10A90688-F7EE-45B3-B4FF-F920DEFBB892}" type="slidenum">
              <a:rPr lang="en-US" smtClean="0"/>
              <a:pPr/>
              <a:t>66</a:t>
            </a:fld>
            <a:endParaRPr lang="en-US" dirty="0"/>
          </a:p>
        </p:txBody>
      </p:sp>
    </p:spTree>
  </p:cSld>
  <p:clrMapOvr>
    <a:masterClrMapping/>
  </p:clrMapOvr>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8229600" cy="627888"/>
          </a:xfrm>
        </p:spPr>
        <p:txBody>
          <a:bodyPr>
            <a:normAutofit/>
          </a:bodyPr>
          <a:lstStyle/>
          <a:p>
            <a:r>
              <a:rPr lang="en-US" sz="3200" dirty="0" smtClean="0"/>
              <a:t>Sample Assistive Devices for Taking Medication</a:t>
            </a:r>
            <a:endParaRPr lang="en-US" sz="3200" dirty="0"/>
          </a:p>
        </p:txBody>
      </p:sp>
      <p:sp>
        <p:nvSpPr>
          <p:cNvPr id="3" name="Content Placeholder 2"/>
          <p:cNvSpPr>
            <a:spLocks noGrp="1"/>
          </p:cNvSpPr>
          <p:nvPr>
            <p:ph idx="1"/>
          </p:nvPr>
        </p:nvSpPr>
        <p:spPr>
          <a:xfrm>
            <a:off x="609600" y="1447800"/>
            <a:ext cx="8077200" cy="4953000"/>
          </a:xfrm>
        </p:spPr>
        <p:txBody>
          <a:bodyPr>
            <a:normAutofit/>
          </a:bodyPr>
          <a:lstStyle/>
          <a:p>
            <a:pPr>
              <a:lnSpc>
                <a:spcPct val="160000"/>
              </a:lnSpc>
            </a:pPr>
            <a:r>
              <a:rPr lang="en-US" sz="2000" dirty="0" smtClean="0"/>
              <a:t>Pill minder</a:t>
            </a:r>
          </a:p>
          <a:p>
            <a:pPr>
              <a:lnSpc>
                <a:spcPct val="160000"/>
              </a:lnSpc>
            </a:pPr>
            <a:r>
              <a:rPr lang="en-US" sz="2000" dirty="0" smtClean="0"/>
              <a:t>Pill cutter</a:t>
            </a:r>
          </a:p>
          <a:p>
            <a:pPr>
              <a:lnSpc>
                <a:spcPct val="160000"/>
              </a:lnSpc>
            </a:pPr>
            <a:r>
              <a:rPr lang="en-US" sz="2000" dirty="0" smtClean="0"/>
              <a:t>Magnifying device to read labels </a:t>
            </a:r>
          </a:p>
          <a:p>
            <a:pPr>
              <a:lnSpc>
                <a:spcPct val="160000"/>
              </a:lnSpc>
            </a:pPr>
            <a:r>
              <a:rPr lang="en-US" sz="2000" dirty="0" smtClean="0"/>
              <a:t>Pill packaging that is dose, day, and time specific </a:t>
            </a:r>
          </a:p>
          <a:p>
            <a:pPr>
              <a:lnSpc>
                <a:spcPct val="160000"/>
              </a:lnSpc>
            </a:pPr>
            <a:r>
              <a:rPr lang="en-US" sz="2000" dirty="0" smtClean="0"/>
              <a:t>Calendar/clock reminder alarms</a:t>
            </a:r>
          </a:p>
          <a:p>
            <a:endParaRPr lang="en-US" sz="2000" dirty="0" smtClean="0"/>
          </a:p>
          <a:p>
            <a:pPr>
              <a:buNone/>
            </a:pPr>
            <a:endParaRPr lang="en-US" dirty="0" smtClean="0"/>
          </a:p>
          <a:p>
            <a:pPr>
              <a:buNone/>
            </a:pPr>
            <a:endParaRPr lang="en-US" dirty="0" smtClean="0"/>
          </a:p>
          <a:p>
            <a:pPr>
              <a:buNone/>
            </a:pPr>
            <a:endParaRPr lang="en-US" dirty="0" smtClean="0"/>
          </a:p>
          <a:p>
            <a:pPr>
              <a:buNone/>
            </a:pPr>
            <a:endParaRPr lang="en-US" dirty="0" smtClean="0"/>
          </a:p>
        </p:txBody>
      </p:sp>
      <p:sp>
        <p:nvSpPr>
          <p:cNvPr id="4" name="Slide Number Placeholder 3"/>
          <p:cNvSpPr>
            <a:spLocks noGrp="1"/>
          </p:cNvSpPr>
          <p:nvPr>
            <p:ph type="sldNum" sz="quarter" idx="12"/>
          </p:nvPr>
        </p:nvSpPr>
        <p:spPr/>
        <p:txBody>
          <a:bodyPr/>
          <a:lstStyle/>
          <a:p>
            <a:fld id="{10A90688-F7EE-45B3-B4FF-F920DEFBB892}" type="slidenum">
              <a:rPr lang="en-US" smtClean="0"/>
              <a:pPr/>
              <a:t>67</a:t>
            </a:fld>
            <a:endParaRPr lang="en-US" dirty="0"/>
          </a:p>
        </p:txBody>
      </p:sp>
    </p:spTree>
  </p:cSld>
  <p:clrMapOvr>
    <a:masterClrMapping/>
  </p:clrMapOvr>
  <p:timing>
    <p:tnLst>
      <p:par>
        <p:cT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8229600" cy="627888"/>
          </a:xfrm>
        </p:spPr>
        <p:txBody>
          <a:bodyPr>
            <a:normAutofit/>
          </a:bodyPr>
          <a:lstStyle/>
          <a:p>
            <a:r>
              <a:rPr lang="en-US" sz="3600" dirty="0" smtClean="0"/>
              <a:t>Using Transportation</a:t>
            </a:r>
            <a:endParaRPr lang="en-US" sz="3600" dirty="0"/>
          </a:p>
        </p:txBody>
      </p:sp>
      <p:sp>
        <p:nvSpPr>
          <p:cNvPr id="5" name="TextBox 4"/>
          <p:cNvSpPr txBox="1"/>
          <p:nvPr/>
        </p:nvSpPr>
        <p:spPr>
          <a:xfrm>
            <a:off x="609600" y="1371600"/>
            <a:ext cx="8077200" cy="4442370"/>
          </a:xfrm>
          <a:prstGeom prst="rect">
            <a:avLst/>
          </a:prstGeom>
          <a:noFill/>
        </p:spPr>
        <p:txBody>
          <a:bodyPr wrap="square" rtlCol="0">
            <a:spAutoFit/>
          </a:bodyPr>
          <a:lstStyle/>
          <a:p>
            <a:pPr>
              <a:lnSpc>
                <a:spcPct val="150000"/>
              </a:lnSpc>
            </a:pPr>
            <a:r>
              <a:rPr lang="en-US" sz="1500" b="1" dirty="0" smtClean="0"/>
              <a:t>No Help</a:t>
            </a:r>
            <a:r>
              <a:rPr lang="en-US" sz="1500" dirty="0" smtClean="0"/>
              <a:t> - Consumer is able to:</a:t>
            </a:r>
          </a:p>
          <a:p>
            <a:pPr>
              <a:lnSpc>
                <a:spcPct val="150000"/>
              </a:lnSpc>
              <a:buFont typeface="Arial" pitchFamily="34" charset="0"/>
              <a:buChar char="•"/>
            </a:pPr>
            <a:r>
              <a:rPr lang="en-US" sz="1500" dirty="0" smtClean="0"/>
              <a:t> Drive a vehicle, or</a:t>
            </a:r>
          </a:p>
          <a:p>
            <a:pPr>
              <a:lnSpc>
                <a:spcPct val="150000"/>
              </a:lnSpc>
              <a:buFont typeface="Arial" pitchFamily="34" charset="0"/>
              <a:buChar char="•"/>
            </a:pPr>
            <a:r>
              <a:rPr lang="en-US" sz="1500" dirty="0" smtClean="0"/>
              <a:t> Use local transportation</a:t>
            </a:r>
          </a:p>
          <a:p>
            <a:endParaRPr lang="en-US" sz="1500" b="1" dirty="0" smtClean="0"/>
          </a:p>
          <a:p>
            <a:pPr>
              <a:lnSpc>
                <a:spcPct val="150000"/>
              </a:lnSpc>
            </a:pPr>
            <a:r>
              <a:rPr lang="en-US" sz="1500" b="1" dirty="0" smtClean="0"/>
              <a:t>No help but relies on Assistive Device</a:t>
            </a:r>
            <a:r>
              <a:rPr lang="en-US" sz="1500" dirty="0" smtClean="0"/>
              <a:t> - Consumer is able to perform all parts of the transportation activity because of the use of assistive device(s).</a:t>
            </a:r>
          </a:p>
          <a:p>
            <a:pPr>
              <a:lnSpc>
                <a:spcPct val="150000"/>
              </a:lnSpc>
            </a:pPr>
            <a:endParaRPr lang="en-US" sz="1500" dirty="0" smtClean="0"/>
          </a:p>
          <a:p>
            <a:pPr>
              <a:lnSpc>
                <a:spcPct val="150000"/>
              </a:lnSpc>
            </a:pPr>
            <a:r>
              <a:rPr lang="en-US" sz="1500" b="1" dirty="0" smtClean="0"/>
              <a:t>Supervision</a:t>
            </a:r>
            <a:r>
              <a:rPr lang="en-US" sz="1500" dirty="0" smtClean="0"/>
              <a:t> - Consumer is able to perform all parts of the transportation activity if another person is there during the activity to:</a:t>
            </a:r>
          </a:p>
          <a:p>
            <a:pPr>
              <a:lnSpc>
                <a:spcPct val="150000"/>
              </a:lnSpc>
              <a:buFont typeface="Arial" pitchFamily="34" charset="0"/>
              <a:buChar char="•"/>
            </a:pPr>
            <a:r>
              <a:rPr lang="en-US" sz="1500" dirty="0" smtClean="0"/>
              <a:t> Lend support by their presence; or</a:t>
            </a:r>
          </a:p>
          <a:p>
            <a:pPr>
              <a:lnSpc>
                <a:spcPct val="150000"/>
              </a:lnSpc>
              <a:buFont typeface="Arial" pitchFamily="34" charset="0"/>
              <a:buChar char="•"/>
            </a:pPr>
            <a:r>
              <a:rPr lang="en-US" sz="1500" dirty="0" smtClean="0"/>
              <a:t> Coach the consumer through the activity</a:t>
            </a:r>
          </a:p>
          <a:p>
            <a:pPr>
              <a:lnSpc>
                <a:spcPct val="150000"/>
              </a:lnSpc>
              <a:buFont typeface="Arial" pitchFamily="34" charset="0"/>
              <a:buChar char="•"/>
            </a:pPr>
            <a:r>
              <a:rPr lang="en-US" sz="1500" b="1" dirty="0" smtClean="0"/>
              <a:t> Example</a:t>
            </a:r>
            <a:r>
              <a:rPr lang="en-US" sz="1500" dirty="0" smtClean="0"/>
              <a:t>:  Consumer needs someone to ride along with him/her without giving any help 	besides their presence.</a:t>
            </a:r>
          </a:p>
        </p:txBody>
      </p:sp>
      <p:sp>
        <p:nvSpPr>
          <p:cNvPr id="4" name="Slide Number Placeholder 3"/>
          <p:cNvSpPr>
            <a:spLocks noGrp="1"/>
          </p:cNvSpPr>
          <p:nvPr>
            <p:ph type="sldNum" sz="quarter" idx="12"/>
          </p:nvPr>
        </p:nvSpPr>
        <p:spPr/>
        <p:txBody>
          <a:bodyPr/>
          <a:lstStyle/>
          <a:p>
            <a:fld id="{10A90688-F7EE-45B3-B4FF-F920DEFBB892}" type="slidenum">
              <a:rPr lang="en-US" smtClean="0"/>
              <a:pPr/>
              <a:t>68</a:t>
            </a:fld>
            <a:endParaRPr lang="en-US" dirty="0"/>
          </a:p>
        </p:txBody>
      </p:sp>
    </p:spTree>
  </p:cSld>
  <p:clrMapOvr>
    <a:masterClrMapping/>
  </p:clrMapOvr>
  <p:timing>
    <p:tnLst>
      <p:par>
        <p:cT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609600" y="1371600"/>
            <a:ext cx="8077200" cy="4116512"/>
          </a:xfrm>
          <a:prstGeom prst="rect">
            <a:avLst/>
          </a:prstGeom>
          <a:noFill/>
        </p:spPr>
        <p:txBody>
          <a:bodyPr wrap="square" rtlCol="0">
            <a:spAutoFit/>
          </a:bodyPr>
          <a:lstStyle/>
          <a:p>
            <a:pPr>
              <a:lnSpc>
                <a:spcPct val="150000"/>
              </a:lnSpc>
            </a:pPr>
            <a:r>
              <a:rPr lang="en-US" sz="1500" b="1" dirty="0" smtClean="0"/>
              <a:t>Some Help </a:t>
            </a:r>
            <a:r>
              <a:rPr lang="en-US" sz="1500" dirty="0" smtClean="0"/>
              <a:t>–</a:t>
            </a:r>
          </a:p>
          <a:p>
            <a:pPr>
              <a:lnSpc>
                <a:spcPct val="150000"/>
              </a:lnSpc>
              <a:buFont typeface="Arial" pitchFamily="34" charset="0"/>
              <a:buChar char="•"/>
            </a:pPr>
            <a:r>
              <a:rPr lang="en-US" sz="1500" dirty="0" smtClean="0"/>
              <a:t> Consumer is able to perform some parts of the transportation activity.</a:t>
            </a:r>
          </a:p>
          <a:p>
            <a:pPr>
              <a:lnSpc>
                <a:spcPct val="150000"/>
              </a:lnSpc>
              <a:buFont typeface="Arial" pitchFamily="34" charset="0"/>
              <a:buChar char="•"/>
            </a:pPr>
            <a:r>
              <a:rPr lang="en-US" sz="1500" dirty="0" smtClean="0"/>
              <a:t> Another person is needed during the activity to lend some hands-on assistance.</a:t>
            </a:r>
          </a:p>
          <a:p>
            <a:pPr>
              <a:lnSpc>
                <a:spcPct val="150000"/>
              </a:lnSpc>
              <a:buFont typeface="Arial" pitchFamily="34" charset="0"/>
              <a:buChar char="•"/>
            </a:pPr>
            <a:r>
              <a:rPr lang="en-US" sz="1500" b="1" dirty="0" smtClean="0"/>
              <a:t> Example 1: </a:t>
            </a:r>
            <a:r>
              <a:rPr lang="en-US" sz="1500" dirty="0" smtClean="0"/>
              <a:t>Another person is needed to help the consumer in and out of the vehicle.</a:t>
            </a:r>
          </a:p>
          <a:p>
            <a:pPr>
              <a:lnSpc>
                <a:spcPct val="150000"/>
              </a:lnSpc>
              <a:buFont typeface="Arial" pitchFamily="34" charset="0"/>
              <a:buChar char="•"/>
            </a:pPr>
            <a:r>
              <a:rPr lang="en-US" sz="1500" b="1" dirty="0" smtClean="0"/>
              <a:t> Example 2: </a:t>
            </a:r>
            <a:r>
              <a:rPr lang="en-US" sz="1500" dirty="0" smtClean="0"/>
              <a:t>Consumer needs another person to drive him/her to and from a destination.</a:t>
            </a:r>
            <a:br>
              <a:rPr lang="en-US" sz="1500" dirty="0" smtClean="0"/>
            </a:br>
            <a:endParaRPr lang="en-US" sz="1500" dirty="0" smtClean="0"/>
          </a:p>
          <a:p>
            <a:pPr>
              <a:lnSpc>
                <a:spcPct val="150000"/>
              </a:lnSpc>
            </a:pPr>
            <a:r>
              <a:rPr lang="en-US" sz="1500" b="1" dirty="0" smtClean="0"/>
              <a:t>Total Help </a:t>
            </a:r>
            <a:r>
              <a:rPr lang="en-US" sz="1500" dirty="0" smtClean="0"/>
              <a:t>–</a:t>
            </a:r>
          </a:p>
          <a:p>
            <a:pPr>
              <a:lnSpc>
                <a:spcPct val="150000"/>
              </a:lnSpc>
              <a:buFont typeface="Arial" pitchFamily="34" charset="0"/>
              <a:buChar char="•"/>
            </a:pPr>
            <a:r>
              <a:rPr lang="en-US" sz="1500" dirty="0" smtClean="0"/>
              <a:t> Consumer is unable to perform the transportation activity. </a:t>
            </a:r>
          </a:p>
          <a:p>
            <a:pPr>
              <a:lnSpc>
                <a:spcPct val="150000"/>
              </a:lnSpc>
              <a:buFont typeface="Arial" pitchFamily="34" charset="0"/>
              <a:buChar char="•"/>
            </a:pPr>
            <a:r>
              <a:rPr lang="en-US" sz="1500" dirty="0" smtClean="0"/>
              <a:t> Another person is needed to perform the activity for the consumer.</a:t>
            </a:r>
          </a:p>
          <a:p>
            <a:pPr>
              <a:lnSpc>
                <a:spcPct val="150000"/>
              </a:lnSpc>
              <a:buFont typeface="Arial" pitchFamily="34" charset="0"/>
              <a:buChar char="•"/>
            </a:pPr>
            <a:r>
              <a:rPr lang="en-US" sz="1500" dirty="0" smtClean="0"/>
              <a:t> </a:t>
            </a:r>
            <a:r>
              <a:rPr lang="en-US" sz="1500" b="1" dirty="0" smtClean="0"/>
              <a:t>Example: </a:t>
            </a:r>
            <a:r>
              <a:rPr lang="en-US" sz="1500" dirty="0" smtClean="0"/>
              <a:t>Consumer is no longer able to drive, arrange for needed transportation, or get in and 	out of a vehicle without complete help.</a:t>
            </a:r>
          </a:p>
          <a:p>
            <a:endParaRPr lang="en-US" sz="1400" dirty="0" smtClean="0">
              <a:solidFill>
                <a:srgbClr val="0070C0"/>
              </a:solidFill>
            </a:endParaRPr>
          </a:p>
        </p:txBody>
      </p:sp>
      <p:sp>
        <p:nvSpPr>
          <p:cNvPr id="3" name="Title 1"/>
          <p:cNvSpPr>
            <a:spLocks noGrp="1"/>
          </p:cNvSpPr>
          <p:nvPr>
            <p:ph type="title"/>
          </p:nvPr>
        </p:nvSpPr>
        <p:spPr>
          <a:xfrm>
            <a:off x="609600" y="685800"/>
            <a:ext cx="8229600" cy="533400"/>
          </a:xfrm>
        </p:spPr>
        <p:txBody>
          <a:bodyPr>
            <a:noAutofit/>
          </a:bodyPr>
          <a:lstStyle/>
          <a:p>
            <a:r>
              <a:rPr lang="en-US" sz="3600" dirty="0" smtClean="0"/>
              <a:t>Using Transportation</a:t>
            </a:r>
            <a:endParaRPr lang="en-US" sz="3600" dirty="0"/>
          </a:p>
        </p:txBody>
      </p:sp>
      <p:sp>
        <p:nvSpPr>
          <p:cNvPr id="5" name="Slide Number Placeholder 4"/>
          <p:cNvSpPr>
            <a:spLocks noGrp="1"/>
          </p:cNvSpPr>
          <p:nvPr>
            <p:ph type="sldNum" sz="quarter" idx="12"/>
          </p:nvPr>
        </p:nvSpPr>
        <p:spPr/>
        <p:txBody>
          <a:bodyPr/>
          <a:lstStyle/>
          <a:p>
            <a:fld id="{10A90688-F7EE-45B3-B4FF-F920DEFBB892}" type="slidenum">
              <a:rPr lang="en-US" smtClean="0"/>
              <a:pPr/>
              <a:t>69</a:t>
            </a:fld>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057400"/>
            <a:ext cx="8229600" cy="1143000"/>
          </a:xfrm>
        </p:spPr>
        <p:txBody>
          <a:bodyPr>
            <a:normAutofit fontScale="90000"/>
          </a:bodyPr>
          <a:lstStyle/>
          <a:p>
            <a:pPr algn="ctr"/>
            <a:r>
              <a:rPr lang="en-US" dirty="0" smtClean="0"/>
              <a:t>Questions, Definitions, and Scenarios</a:t>
            </a:r>
            <a:endParaRPr lang="en-US" dirty="0"/>
          </a:p>
        </p:txBody>
      </p:sp>
      <p:sp>
        <p:nvSpPr>
          <p:cNvPr id="4" name="Slide Number Placeholder 3"/>
          <p:cNvSpPr>
            <a:spLocks noGrp="1"/>
          </p:cNvSpPr>
          <p:nvPr>
            <p:ph type="sldNum" sz="quarter" idx="12"/>
          </p:nvPr>
        </p:nvSpPr>
        <p:spPr/>
        <p:txBody>
          <a:bodyPr/>
          <a:lstStyle/>
          <a:p>
            <a:fld id="{10A90688-F7EE-45B3-B4FF-F920DEFBB892}" type="slidenum">
              <a:rPr lang="en-US" smtClean="0"/>
              <a:pPr/>
              <a:t>7</a:t>
            </a:fld>
            <a:endParaRPr lang="en-US" dirty="0"/>
          </a:p>
        </p:txBody>
      </p:sp>
    </p:spTree>
  </p:cSld>
  <p:clrMapOvr>
    <a:masterClrMapping/>
  </p:clrMapOvr>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762000"/>
            <a:ext cx="8229600" cy="457200"/>
          </a:xfrm>
        </p:spPr>
        <p:txBody>
          <a:bodyPr>
            <a:normAutofit fontScale="90000"/>
          </a:bodyPr>
          <a:lstStyle/>
          <a:p>
            <a:r>
              <a:rPr lang="en-US" sz="3600" dirty="0" smtClean="0"/>
              <a:t>Sample Assistive Devices for Using Transportation</a:t>
            </a:r>
            <a:endParaRPr lang="en-US" sz="3600" dirty="0"/>
          </a:p>
        </p:txBody>
      </p:sp>
      <p:sp>
        <p:nvSpPr>
          <p:cNvPr id="3" name="Content Placeholder 2"/>
          <p:cNvSpPr>
            <a:spLocks noGrp="1"/>
          </p:cNvSpPr>
          <p:nvPr>
            <p:ph idx="1"/>
          </p:nvPr>
        </p:nvSpPr>
        <p:spPr>
          <a:xfrm>
            <a:off x="609600" y="1371600"/>
            <a:ext cx="8077200" cy="5029200"/>
          </a:xfrm>
        </p:spPr>
        <p:txBody>
          <a:bodyPr>
            <a:normAutofit fontScale="92500" lnSpcReduction="10000"/>
          </a:bodyPr>
          <a:lstStyle/>
          <a:p>
            <a:pPr>
              <a:lnSpc>
                <a:spcPct val="150000"/>
              </a:lnSpc>
            </a:pPr>
            <a:r>
              <a:rPr lang="en-US" sz="2200" dirty="0" smtClean="0"/>
              <a:t>Wheelchair</a:t>
            </a:r>
          </a:p>
          <a:p>
            <a:pPr>
              <a:lnSpc>
                <a:spcPct val="150000"/>
              </a:lnSpc>
            </a:pPr>
            <a:r>
              <a:rPr lang="en-US" sz="2200" dirty="0" smtClean="0"/>
              <a:t>Scooter</a:t>
            </a:r>
          </a:p>
          <a:p>
            <a:pPr>
              <a:lnSpc>
                <a:spcPct val="150000"/>
              </a:lnSpc>
            </a:pPr>
            <a:r>
              <a:rPr lang="en-US" sz="2200" dirty="0" smtClean="0"/>
              <a:t>Wheelchair ramps</a:t>
            </a:r>
          </a:p>
          <a:p>
            <a:pPr>
              <a:lnSpc>
                <a:spcPct val="150000"/>
              </a:lnSpc>
            </a:pPr>
            <a:r>
              <a:rPr lang="en-US" sz="2200" dirty="0" smtClean="0"/>
              <a:t>Adapted vehicles </a:t>
            </a:r>
          </a:p>
          <a:p>
            <a:pPr>
              <a:lnSpc>
                <a:spcPct val="150000"/>
              </a:lnSpc>
            </a:pPr>
            <a:r>
              <a:rPr lang="en-US" sz="2200" dirty="0" smtClean="0"/>
              <a:t>Steering wheel knobs</a:t>
            </a:r>
          </a:p>
          <a:p>
            <a:pPr>
              <a:lnSpc>
                <a:spcPct val="150000"/>
              </a:lnSpc>
            </a:pPr>
            <a:r>
              <a:rPr lang="en-US" sz="2200" dirty="0" smtClean="0"/>
              <a:t>Padded swivel car seats</a:t>
            </a:r>
          </a:p>
          <a:p>
            <a:pPr>
              <a:lnSpc>
                <a:spcPct val="150000"/>
              </a:lnSpc>
            </a:pPr>
            <a:r>
              <a:rPr lang="en-US" sz="2200" dirty="0" smtClean="0"/>
              <a:t>Car seat back supports</a:t>
            </a:r>
          </a:p>
          <a:p>
            <a:pPr>
              <a:lnSpc>
                <a:spcPct val="150000"/>
              </a:lnSpc>
            </a:pPr>
            <a:r>
              <a:rPr lang="en-US" sz="2200" dirty="0" smtClean="0"/>
              <a:t>Extra-large rearview mirrors</a:t>
            </a:r>
          </a:p>
          <a:p>
            <a:pPr>
              <a:lnSpc>
                <a:spcPct val="150000"/>
              </a:lnSpc>
            </a:pPr>
            <a:r>
              <a:rPr lang="en-US" sz="2200" dirty="0" smtClean="0"/>
              <a:t>Backup cameras</a:t>
            </a:r>
          </a:p>
          <a:p>
            <a:pPr>
              <a:lnSpc>
                <a:spcPct val="150000"/>
              </a:lnSpc>
            </a:pPr>
            <a:r>
              <a:rPr lang="en-US" sz="2200" dirty="0" smtClean="0"/>
              <a:t>Door or car key holders </a:t>
            </a:r>
          </a:p>
        </p:txBody>
      </p:sp>
      <p:sp>
        <p:nvSpPr>
          <p:cNvPr id="4" name="Slide Number Placeholder 3"/>
          <p:cNvSpPr>
            <a:spLocks noGrp="1"/>
          </p:cNvSpPr>
          <p:nvPr>
            <p:ph type="sldNum" sz="quarter" idx="12"/>
          </p:nvPr>
        </p:nvSpPr>
        <p:spPr/>
        <p:txBody>
          <a:bodyPr/>
          <a:lstStyle/>
          <a:p>
            <a:fld id="{10A90688-F7EE-45B3-B4FF-F920DEFBB892}" type="slidenum">
              <a:rPr lang="en-US" smtClean="0"/>
              <a:pPr/>
              <a:t>70</a:t>
            </a:fld>
            <a:endParaRPr lang="en-US" dirty="0"/>
          </a:p>
        </p:txBody>
      </p:sp>
    </p:spTree>
  </p:cSld>
  <p:clrMapOvr>
    <a:masterClrMapping/>
  </p:clrMapOvr>
  <p:timing>
    <p:tnLst>
      <p:par>
        <p:cTn id="1" dur="indefinite" restart="never" nodeType="tmRoot"/>
      </p:par>
    </p:tn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685800"/>
            <a:ext cx="8229600" cy="1143000"/>
          </a:xfrm>
        </p:spPr>
        <p:txBody>
          <a:bodyPr>
            <a:normAutofit/>
          </a:bodyPr>
          <a:lstStyle/>
          <a:p>
            <a:r>
              <a:rPr lang="en-US" sz="3600" dirty="0" smtClean="0"/>
              <a:t>How often do you have adequate assistance with IADLs?</a:t>
            </a:r>
            <a:endParaRPr lang="en-US" sz="3600" dirty="0"/>
          </a:p>
        </p:txBody>
      </p:sp>
      <p:sp>
        <p:nvSpPr>
          <p:cNvPr id="4" name="TextBox 3"/>
          <p:cNvSpPr txBox="1"/>
          <p:nvPr/>
        </p:nvSpPr>
        <p:spPr>
          <a:xfrm>
            <a:off x="609600" y="2057400"/>
            <a:ext cx="8077200" cy="4524315"/>
          </a:xfrm>
          <a:prstGeom prst="rect">
            <a:avLst/>
          </a:prstGeom>
          <a:noFill/>
        </p:spPr>
        <p:txBody>
          <a:bodyPr wrap="square" rtlCol="0">
            <a:spAutoFit/>
          </a:bodyPr>
          <a:lstStyle/>
          <a:p>
            <a:r>
              <a:rPr lang="en-US" sz="1600" b="1" dirty="0" smtClean="0"/>
              <a:t>Always</a:t>
            </a:r>
            <a:r>
              <a:rPr lang="en-US" sz="1600" dirty="0" smtClean="0"/>
              <a:t> - The consumer has help from another person(s) when he/she needs it.</a:t>
            </a:r>
          </a:p>
          <a:p>
            <a:endParaRPr lang="en-US" sz="1600" dirty="0" smtClean="0"/>
          </a:p>
          <a:p>
            <a:r>
              <a:rPr lang="en-US" sz="1600" b="1" dirty="0" smtClean="0"/>
              <a:t>Sometimes </a:t>
            </a:r>
            <a:r>
              <a:rPr lang="en-US" sz="1600" dirty="0" smtClean="0"/>
              <a:t>- The consumer has someone who helps but is not always available when needed or someone who is not able to supply all of the help needed at any time.</a:t>
            </a:r>
          </a:p>
          <a:p>
            <a:endParaRPr lang="en-US" sz="1600" dirty="0" smtClean="0"/>
          </a:p>
          <a:p>
            <a:r>
              <a:rPr lang="en-US" sz="1600" b="1" dirty="0" smtClean="0"/>
              <a:t>Rarely </a:t>
            </a:r>
            <a:r>
              <a:rPr lang="en-US" sz="1600" dirty="0" smtClean="0"/>
              <a:t>- The consumer has a person or persons to help a little but not regularly and not enough.</a:t>
            </a:r>
          </a:p>
          <a:p>
            <a:endParaRPr lang="en-US" sz="1600" dirty="0" smtClean="0"/>
          </a:p>
          <a:p>
            <a:r>
              <a:rPr lang="en-US" sz="1600" b="1" dirty="0" smtClean="0"/>
              <a:t>Never</a:t>
            </a:r>
            <a:r>
              <a:rPr lang="en-US" sz="1600" dirty="0" smtClean="0"/>
              <a:t> - The consumer has need of help, but there are no persons to supply the help needed.</a:t>
            </a:r>
          </a:p>
          <a:p>
            <a:endParaRPr lang="en-US" sz="1600" dirty="0" smtClean="0"/>
          </a:p>
          <a:p>
            <a:r>
              <a:rPr lang="en-US" sz="1600" b="1" dirty="0" smtClean="0"/>
              <a:t>No Help Needed</a:t>
            </a:r>
            <a:r>
              <a:rPr lang="en-US" sz="1600" dirty="0" smtClean="0"/>
              <a:t> - Either the consumer is able to perform an activity without any human assistance (scored as a "0" under Consumer Conditions) or the consumer is able to perform an activity through the use of an assistive device (scores as a "1" under Consumer Conditions).</a:t>
            </a:r>
          </a:p>
          <a:p>
            <a:endParaRPr lang="en-US" sz="1600" dirty="0" smtClean="0"/>
          </a:p>
          <a:p>
            <a:r>
              <a:rPr lang="en-US" sz="1600" b="1" dirty="0" smtClean="0"/>
              <a:t>General Rule:</a:t>
            </a:r>
            <a:r>
              <a:rPr lang="en-US" sz="1600" dirty="0" smtClean="0"/>
              <a:t> If the score on the left side (Consumer Conditions) is a 0 or 1, there will be a 0 on the right side (Consumer Resources).</a:t>
            </a:r>
          </a:p>
        </p:txBody>
      </p:sp>
      <p:sp>
        <p:nvSpPr>
          <p:cNvPr id="5" name="Slide Number Placeholder 4"/>
          <p:cNvSpPr>
            <a:spLocks noGrp="1"/>
          </p:cNvSpPr>
          <p:nvPr>
            <p:ph type="sldNum" sz="quarter" idx="12"/>
          </p:nvPr>
        </p:nvSpPr>
        <p:spPr/>
        <p:txBody>
          <a:bodyPr/>
          <a:lstStyle/>
          <a:p>
            <a:fld id="{10A90688-F7EE-45B3-B4FF-F920DEFBB892}" type="slidenum">
              <a:rPr lang="en-US" smtClean="0"/>
              <a:pPr/>
              <a:t>71</a:t>
            </a:fld>
            <a:endParaRPr lang="en-US" dirty="0"/>
          </a:p>
        </p:txBody>
      </p:sp>
    </p:spTree>
  </p:cSld>
  <p:clrMapOvr>
    <a:masterClrMapping/>
  </p:clrMapOvr>
  <p:timing>
    <p:tnLst>
      <p:par>
        <p:cTn id="1" dur="indefinite" restart="never" nodeType="tmRoot"/>
      </p:par>
    </p:tn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533400"/>
            <a:ext cx="8229600" cy="704088"/>
          </a:xfrm>
        </p:spPr>
        <p:txBody>
          <a:bodyPr>
            <a:normAutofit/>
          </a:bodyPr>
          <a:lstStyle/>
          <a:p>
            <a:r>
              <a:rPr lang="en-US" sz="3600" dirty="0" smtClean="0"/>
              <a:t>A Word About Safe Assistive Devices</a:t>
            </a:r>
            <a:endParaRPr lang="en-US" sz="3600" dirty="0"/>
          </a:p>
        </p:txBody>
      </p:sp>
      <p:sp>
        <p:nvSpPr>
          <p:cNvPr id="4" name="TextBox 3"/>
          <p:cNvSpPr txBox="1"/>
          <p:nvPr/>
        </p:nvSpPr>
        <p:spPr>
          <a:xfrm>
            <a:off x="609600" y="1447800"/>
            <a:ext cx="8229600" cy="3416320"/>
          </a:xfrm>
          <a:prstGeom prst="rect">
            <a:avLst/>
          </a:prstGeom>
          <a:noFill/>
        </p:spPr>
        <p:txBody>
          <a:bodyPr wrap="square" rtlCol="0">
            <a:spAutoFit/>
          </a:bodyPr>
          <a:lstStyle/>
          <a:p>
            <a:pPr>
              <a:buFont typeface="Arial" pitchFamily="34" charset="0"/>
              <a:buChar char="•"/>
            </a:pPr>
            <a:r>
              <a:rPr lang="en-US" dirty="0" smtClean="0"/>
              <a:t> An assistive device is designed to provide the assistance needed to help a person with an ADL or IADL deficit. Some consumers use ordinary objects as informal devices in lieu of appropriate devices.</a:t>
            </a:r>
          </a:p>
          <a:p>
            <a:pPr>
              <a:buFont typeface="Arial" pitchFamily="34" charset="0"/>
              <a:buChar char="•"/>
            </a:pPr>
            <a:endParaRPr lang="en-US" dirty="0" smtClean="0"/>
          </a:p>
          <a:p>
            <a:pPr>
              <a:buFont typeface="Arial" pitchFamily="34" charset="0"/>
              <a:buChar char="•"/>
            </a:pPr>
            <a:r>
              <a:rPr lang="en-US" dirty="0" smtClean="0"/>
              <a:t> Example:  A walker is an appropriate device for some people with mobility deficits.  However, some consumers may use a desk chair with wheels. This does not appropriately replace a walker designed for the purpose of helping someone with mobility limitations.</a:t>
            </a:r>
          </a:p>
          <a:p>
            <a:pPr>
              <a:buFont typeface="Arial" pitchFamily="34" charset="0"/>
              <a:buChar char="•"/>
            </a:pPr>
            <a:endParaRPr lang="en-US" dirty="0" smtClean="0"/>
          </a:p>
          <a:p>
            <a:pPr>
              <a:buFont typeface="Arial" pitchFamily="34" charset="0"/>
              <a:buChar char="•"/>
            </a:pPr>
            <a:r>
              <a:rPr lang="en-US" dirty="0" smtClean="0"/>
              <a:t> The reason an informal device cannot safely be used instead of a formal device is that the chair is not constructed or intended as a safe way to help someone walk around the house and, in fact, could increase the elder’s risk of falling.</a:t>
            </a:r>
          </a:p>
        </p:txBody>
      </p:sp>
      <p:sp>
        <p:nvSpPr>
          <p:cNvPr id="5" name="Slide Number Placeholder 4"/>
          <p:cNvSpPr>
            <a:spLocks noGrp="1"/>
          </p:cNvSpPr>
          <p:nvPr>
            <p:ph type="sldNum" sz="quarter" idx="12"/>
          </p:nvPr>
        </p:nvSpPr>
        <p:spPr/>
        <p:txBody>
          <a:bodyPr/>
          <a:lstStyle/>
          <a:p>
            <a:fld id="{10A90688-F7EE-45B3-B4FF-F920DEFBB892}" type="slidenum">
              <a:rPr lang="en-US" smtClean="0"/>
              <a:pPr/>
              <a:t>72</a:t>
            </a:fld>
            <a:endParaRPr lang="en-US" dirty="0"/>
          </a:p>
        </p:txBody>
      </p:sp>
    </p:spTree>
  </p:cSld>
  <p:clrMapOvr>
    <a:masterClrMapping/>
  </p:clrMapOvr>
  <p:timing>
    <p:tnLst>
      <p:par>
        <p:cTn id="1" dur="indefinite" restart="never" nodeType="tmRoot"/>
      </p:par>
    </p:tnLst>
  </p:timing>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533400"/>
            <a:ext cx="8229600" cy="704088"/>
          </a:xfrm>
        </p:spPr>
        <p:txBody>
          <a:bodyPr>
            <a:normAutofit/>
          </a:bodyPr>
          <a:lstStyle/>
          <a:p>
            <a:r>
              <a:rPr lang="en-US" sz="3600" dirty="0" smtClean="0"/>
              <a:t>Scoring Informal Devices</a:t>
            </a:r>
            <a:endParaRPr lang="en-US" sz="3600" dirty="0"/>
          </a:p>
        </p:txBody>
      </p:sp>
      <p:sp>
        <p:nvSpPr>
          <p:cNvPr id="4" name="Slide Number Placeholder 3"/>
          <p:cNvSpPr>
            <a:spLocks noGrp="1"/>
          </p:cNvSpPr>
          <p:nvPr>
            <p:ph type="sldNum" sz="quarter" idx="12"/>
          </p:nvPr>
        </p:nvSpPr>
        <p:spPr/>
        <p:txBody>
          <a:bodyPr/>
          <a:lstStyle/>
          <a:p>
            <a:fld id="{10A90688-F7EE-45B3-B4FF-F920DEFBB892}" type="slidenum">
              <a:rPr lang="en-US" smtClean="0"/>
              <a:pPr/>
              <a:t>73</a:t>
            </a:fld>
            <a:endParaRPr lang="en-US" dirty="0"/>
          </a:p>
        </p:txBody>
      </p:sp>
      <p:sp>
        <p:nvSpPr>
          <p:cNvPr id="6" name="TextBox 5"/>
          <p:cNvSpPr txBox="1"/>
          <p:nvPr/>
        </p:nvSpPr>
        <p:spPr>
          <a:xfrm>
            <a:off x="609600" y="1371600"/>
            <a:ext cx="7696200" cy="2585323"/>
          </a:xfrm>
          <a:prstGeom prst="rect">
            <a:avLst/>
          </a:prstGeom>
          <a:noFill/>
        </p:spPr>
        <p:txBody>
          <a:bodyPr wrap="square" rtlCol="0">
            <a:spAutoFit/>
          </a:bodyPr>
          <a:lstStyle/>
          <a:p>
            <a:pPr>
              <a:buFont typeface="Arial" pitchFamily="34" charset="0"/>
              <a:buChar char="•"/>
            </a:pPr>
            <a:r>
              <a:rPr lang="en-US" dirty="0" smtClean="0"/>
              <a:t> In this instance, the consumer should be encouraged to use an assistive device designed as an aid for mobility. Often, the primary care physicians can prescribe a formal assistive device.</a:t>
            </a:r>
          </a:p>
          <a:p>
            <a:pPr>
              <a:buFont typeface="Arial" pitchFamily="34" charset="0"/>
              <a:buChar char="•"/>
            </a:pPr>
            <a:endParaRPr lang="en-US" dirty="0" smtClean="0"/>
          </a:p>
          <a:p>
            <a:pPr>
              <a:buFont typeface="Arial" pitchFamily="34" charset="0"/>
              <a:buChar char="•"/>
            </a:pPr>
            <a:r>
              <a:rPr lang="en-US" dirty="0" smtClean="0"/>
              <a:t> Informal devices, like chairs, are not scored as assistive devices under ADL/IADL need. Instead, the consumer need level would be “supervision” or “some help needed”, and in scoring resources, the assessor must note a need for a device and score the consumer that they “never” has assistance.</a:t>
            </a:r>
          </a:p>
          <a:p>
            <a:endParaRPr lang="en-US" dirty="0" smtClean="0"/>
          </a:p>
        </p:txBody>
      </p:sp>
    </p:spTree>
  </p:cSld>
  <p:clrMapOvr>
    <a:masterClrMapping/>
  </p:clrMapOvr>
  <p:timing>
    <p:tnLst>
      <p:par>
        <p:cTn id="1" dur="indefinite" restart="never" nodeType="tmRoot"/>
      </p:par>
    </p:tnLst>
  </p:timing>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1676400"/>
            <a:ext cx="8077200" cy="838200"/>
          </a:xfrm>
        </p:spPr>
        <p:txBody>
          <a:bodyPr>
            <a:normAutofit/>
          </a:bodyPr>
          <a:lstStyle/>
          <a:p>
            <a:pPr algn="ctr"/>
            <a:r>
              <a:rPr lang="en-US" sz="3600" dirty="0" smtClean="0"/>
              <a:t>Thank you</a:t>
            </a:r>
            <a:endParaRPr lang="en-US" sz="3600" dirty="0"/>
          </a:p>
        </p:txBody>
      </p:sp>
      <p:sp>
        <p:nvSpPr>
          <p:cNvPr id="3" name="Slide Number Placeholder 2"/>
          <p:cNvSpPr>
            <a:spLocks noGrp="1"/>
          </p:cNvSpPr>
          <p:nvPr>
            <p:ph type="sldNum" sz="quarter" idx="12"/>
          </p:nvPr>
        </p:nvSpPr>
        <p:spPr/>
        <p:txBody>
          <a:bodyPr/>
          <a:lstStyle/>
          <a:p>
            <a:fld id="{10A90688-F7EE-45B3-B4FF-F920DEFBB892}" type="slidenum">
              <a:rPr lang="en-US" smtClean="0"/>
              <a:pPr/>
              <a:t>74</a:t>
            </a:fld>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8229600" cy="627888"/>
          </a:xfrm>
        </p:spPr>
        <p:txBody>
          <a:bodyPr>
            <a:normAutofit/>
          </a:bodyPr>
          <a:lstStyle/>
          <a:p>
            <a:pPr algn="l"/>
            <a:r>
              <a:rPr lang="en-US" sz="3600" dirty="0" smtClean="0"/>
              <a:t>Is there a Primary Caregiver?</a:t>
            </a:r>
            <a:endParaRPr lang="en-US" sz="3600" dirty="0"/>
          </a:p>
        </p:txBody>
      </p:sp>
      <p:sp>
        <p:nvSpPr>
          <p:cNvPr id="5" name="TextBox 4"/>
          <p:cNvSpPr txBox="1"/>
          <p:nvPr/>
        </p:nvSpPr>
        <p:spPr>
          <a:xfrm>
            <a:off x="609600" y="1371600"/>
            <a:ext cx="8077200" cy="5016758"/>
          </a:xfrm>
          <a:prstGeom prst="rect">
            <a:avLst/>
          </a:prstGeom>
          <a:noFill/>
        </p:spPr>
        <p:txBody>
          <a:bodyPr wrap="square" rtlCol="0">
            <a:spAutoFit/>
          </a:bodyPr>
          <a:lstStyle/>
          <a:p>
            <a:pPr>
              <a:buNone/>
            </a:pPr>
            <a:r>
              <a:rPr lang="en-US" dirty="0" smtClean="0"/>
              <a:t>Possible answers: </a:t>
            </a:r>
          </a:p>
          <a:p>
            <a:pPr>
              <a:buNone/>
            </a:pPr>
            <a:r>
              <a:rPr lang="en-US" dirty="0" smtClean="0"/>
              <a:t>Yes (Y)</a:t>
            </a:r>
          </a:p>
          <a:p>
            <a:pPr>
              <a:buNone/>
            </a:pPr>
            <a:r>
              <a:rPr lang="en-US" dirty="0" smtClean="0"/>
              <a:t>No (N)</a:t>
            </a:r>
          </a:p>
          <a:p>
            <a:pPr>
              <a:buNone/>
            </a:pPr>
            <a:endParaRPr lang="en-US" dirty="0" smtClean="0"/>
          </a:p>
          <a:p>
            <a:pPr>
              <a:buNone/>
            </a:pPr>
            <a:r>
              <a:rPr lang="en-US" dirty="0" smtClean="0"/>
              <a:t>A </a:t>
            </a:r>
            <a:r>
              <a:rPr lang="en-US" b="1" dirty="0" smtClean="0"/>
              <a:t>primary caregiver </a:t>
            </a:r>
            <a:r>
              <a:rPr lang="en-US" dirty="0" smtClean="0"/>
              <a:t>is any person who cares for someone on a regular basis and:</a:t>
            </a:r>
          </a:p>
          <a:p>
            <a:pPr marL="514350" indent="-514350">
              <a:lnSpc>
                <a:spcPct val="150000"/>
              </a:lnSpc>
              <a:spcAft>
                <a:spcPts val="600"/>
              </a:spcAft>
              <a:buFont typeface="+mj-lt"/>
              <a:buAutoNum type="arabicPeriod"/>
            </a:pPr>
            <a:r>
              <a:rPr lang="en-US" dirty="0" smtClean="0"/>
              <a:t>Can be depended on to provide help as needed with ADLs and IADLs;</a:t>
            </a:r>
          </a:p>
          <a:p>
            <a:pPr marL="971550" lvl="1" indent="-514350">
              <a:buFont typeface="Arial" pitchFamily="34" charset="0"/>
              <a:buChar char="•"/>
            </a:pPr>
            <a:r>
              <a:rPr lang="en-US" dirty="0" smtClean="0"/>
              <a:t>Provides direct assistance with ADLs and/or IADLs on a regular and consistent basis; or</a:t>
            </a:r>
          </a:p>
          <a:p>
            <a:pPr marL="971550" lvl="1" indent="-514350">
              <a:buFont typeface="Arial" pitchFamily="34" charset="0"/>
              <a:buChar char="•"/>
            </a:pPr>
            <a:r>
              <a:rPr lang="en-US" dirty="0" smtClean="0"/>
              <a:t>Is responsible to arrange, coordinate, and make decisions regarding direct assistance with ADLs and/or IADLs on behalf of a consumer.</a:t>
            </a:r>
          </a:p>
          <a:p>
            <a:pPr marL="514350" indent="-514350">
              <a:lnSpc>
                <a:spcPct val="150000"/>
              </a:lnSpc>
              <a:buFont typeface="+mj-lt"/>
              <a:buAutoNum type="arabicPeriod"/>
            </a:pPr>
            <a:r>
              <a:rPr lang="en-US" dirty="0" smtClean="0"/>
              <a:t>May or may not live with the consumer; and</a:t>
            </a:r>
          </a:p>
          <a:p>
            <a:pPr marL="514350" indent="-514350">
              <a:lnSpc>
                <a:spcPct val="150000"/>
              </a:lnSpc>
              <a:buFont typeface="+mj-lt"/>
              <a:buAutoNum type="arabicPeriod"/>
            </a:pPr>
            <a:r>
              <a:rPr lang="en-US" dirty="0" smtClean="0"/>
              <a:t>Does not include an operator of an Assisted Living Facility (ALF), nursing facility, Adult Family Care Home (AFCH) sponsor, home health agency, or service provider staff.</a:t>
            </a:r>
          </a:p>
        </p:txBody>
      </p:sp>
      <p:sp>
        <p:nvSpPr>
          <p:cNvPr id="4" name="Slide Number Placeholder 3"/>
          <p:cNvSpPr>
            <a:spLocks noGrp="1"/>
          </p:cNvSpPr>
          <p:nvPr>
            <p:ph type="sldNum" sz="quarter" idx="12"/>
          </p:nvPr>
        </p:nvSpPr>
        <p:spPr/>
        <p:txBody>
          <a:bodyPr/>
          <a:lstStyle/>
          <a:p>
            <a:fld id="{10A90688-F7EE-45B3-B4FF-F920DEFBB892}" type="slidenum">
              <a:rPr lang="en-US" smtClean="0"/>
              <a:pPr/>
              <a:t>8</a:t>
            </a:fld>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609600" y="685800"/>
            <a:ext cx="8077200" cy="3785652"/>
          </a:xfrm>
          <a:prstGeom prst="rect">
            <a:avLst/>
          </a:prstGeom>
          <a:noFill/>
        </p:spPr>
        <p:txBody>
          <a:bodyPr wrap="square" rtlCol="0">
            <a:spAutoFit/>
          </a:bodyPr>
          <a:lstStyle/>
          <a:p>
            <a:r>
              <a:rPr lang="en-US" sz="3200" dirty="0" smtClean="0"/>
              <a:t>Scenario:</a:t>
            </a:r>
          </a:p>
          <a:p>
            <a:endParaRPr lang="en-US" sz="1200" dirty="0" smtClean="0"/>
          </a:p>
          <a:p>
            <a:r>
              <a:rPr lang="en-US" dirty="0" smtClean="0"/>
              <a:t>Ms. C’s 64-year-old son lives next door to her.  She tells the assessor that her son is her primary caregiver.  He manages her money, makes home repairs, and does heavy chores.  Ms. C has arthritis and needs help in the morning getting dressed, putting on make-up, and brushing her hair.  Her son is not comfortable assisting his mother with these morning activities, so he is seeking outside assistance to help with her personal care.</a:t>
            </a:r>
          </a:p>
          <a:p>
            <a:endParaRPr lang="en-US" dirty="0" smtClean="0"/>
          </a:p>
          <a:p>
            <a:r>
              <a:rPr lang="en-US" sz="2400" dirty="0" smtClean="0"/>
              <a:t>Question:</a:t>
            </a:r>
          </a:p>
          <a:p>
            <a:endParaRPr lang="en-US" sz="1200" dirty="0" smtClean="0"/>
          </a:p>
          <a:p>
            <a:r>
              <a:rPr lang="en-US" dirty="0" smtClean="0"/>
              <a:t>Can a son be a primary caregiver if he provides some, but not all assistance needed?</a:t>
            </a:r>
          </a:p>
        </p:txBody>
      </p:sp>
      <p:sp>
        <p:nvSpPr>
          <p:cNvPr id="3" name="Slide Number Placeholder 2"/>
          <p:cNvSpPr>
            <a:spLocks noGrp="1"/>
          </p:cNvSpPr>
          <p:nvPr>
            <p:ph type="sldNum" sz="quarter" idx="12"/>
          </p:nvPr>
        </p:nvSpPr>
        <p:spPr/>
        <p:txBody>
          <a:bodyPr/>
          <a:lstStyle/>
          <a:p>
            <a:fld id="{10A90688-F7EE-45B3-B4FF-F920DEFBB892}" type="slidenum">
              <a:rPr lang="en-US" smtClean="0"/>
              <a:pPr/>
              <a:t>9</a:t>
            </a:fld>
            <a:endParaRPr lang="en-US" dirty="0"/>
          </a:p>
        </p:txBody>
      </p:sp>
      <p:sp>
        <p:nvSpPr>
          <p:cNvPr id="5" name="TextBox 4"/>
          <p:cNvSpPr txBox="1"/>
          <p:nvPr/>
        </p:nvSpPr>
        <p:spPr>
          <a:xfrm>
            <a:off x="609600" y="4648200"/>
            <a:ext cx="8077200" cy="1754326"/>
          </a:xfrm>
          <a:prstGeom prst="rect">
            <a:avLst/>
          </a:prstGeom>
          <a:noFill/>
        </p:spPr>
        <p:txBody>
          <a:bodyPr wrap="square" rtlCol="0">
            <a:spAutoFit/>
          </a:bodyPr>
          <a:lstStyle/>
          <a:p>
            <a:r>
              <a:rPr lang="en-US" sz="2400" dirty="0" smtClean="0"/>
              <a:t>Answer:</a:t>
            </a:r>
          </a:p>
          <a:p>
            <a:endParaRPr lang="en-US" sz="1200" dirty="0" smtClean="0"/>
          </a:p>
          <a:p>
            <a:r>
              <a:rPr lang="en-US" dirty="0" smtClean="0"/>
              <a:t>Yes.  The son is a primary caregiver because his mother depends on him to provide direct assistance with her needs.  It is acceptable for a primary caregiver to live in a separate dwelling and ask for or receive outside assistance for some care giving tasks.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slide(fromBottom)">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Median</Template>
  <TotalTime>6625</TotalTime>
  <Words>6165</Words>
  <Application>Microsoft Office PowerPoint</Application>
  <PresentationFormat>On-screen Show (4:3)</PresentationFormat>
  <Paragraphs>913</Paragraphs>
  <Slides>74</Slides>
  <Notes>67</Notes>
  <HiddenSlides>0</HiddenSlides>
  <MMClips>0</MMClips>
  <ScaleCrop>false</ScaleCrop>
  <HeadingPairs>
    <vt:vector size="4" baseType="variant">
      <vt:variant>
        <vt:lpstr>Theme</vt:lpstr>
      </vt:variant>
      <vt:variant>
        <vt:i4>1</vt:i4>
      </vt:variant>
      <vt:variant>
        <vt:lpstr>Slide Titles</vt:lpstr>
      </vt:variant>
      <vt:variant>
        <vt:i4>74</vt:i4>
      </vt:variant>
    </vt:vector>
  </HeadingPairs>
  <TitlesOfParts>
    <vt:vector size="75" baseType="lpstr">
      <vt:lpstr>Flow</vt:lpstr>
      <vt:lpstr>Slide 1</vt:lpstr>
      <vt:lpstr>Welcome to DOEA’s Priority Score/Rank Review Training</vt:lpstr>
      <vt:lpstr>Table of Contents</vt:lpstr>
      <vt:lpstr>Priority Score</vt:lpstr>
      <vt:lpstr>CARES ASSESSMENT GUIDANCE – Nursing Facility Clients</vt:lpstr>
      <vt:lpstr>CARES ASSESSMENT GUIDANCE – Nursing Facility Transitions  </vt:lpstr>
      <vt:lpstr>Questions, Definitions, and Scenarios</vt:lpstr>
      <vt:lpstr>Is there a Primary Caregiver?</vt:lpstr>
      <vt:lpstr>Slide 9</vt:lpstr>
      <vt:lpstr>Living Situation</vt:lpstr>
      <vt:lpstr>Slide 11</vt:lpstr>
      <vt:lpstr>Caregiver Health: How is your own health? (answered by the primary caregiver)</vt:lpstr>
      <vt:lpstr>Caregiver Health: How likely is it that you will have the ability to continue to provide care? (answered by the primary caregiver and assessor)</vt:lpstr>
      <vt:lpstr>Caregiver Health: Is the caregiver in crisis? (answered by the assessor)</vt:lpstr>
      <vt:lpstr>Slide 15</vt:lpstr>
      <vt:lpstr>Consumer Conditions:  How would you rate your overall health at the present time?</vt:lpstr>
      <vt:lpstr>Consumer Conditions:  Compared to a year ago, how would you rate your health?</vt:lpstr>
      <vt:lpstr>Consumer Conditions: How much do your physical problems stand in the way of your doing the things you want to do?</vt:lpstr>
      <vt:lpstr>Consumer Resources: Is medical care readily available?</vt:lpstr>
      <vt:lpstr>Slide 20</vt:lpstr>
      <vt:lpstr>Is transportation to medical care readily available?</vt:lpstr>
      <vt:lpstr>Slide 22</vt:lpstr>
      <vt:lpstr>Do your finances/insurance permit access to healthcare and medications?</vt:lpstr>
      <vt:lpstr>Activities of Daily Living (ADLs)</vt:lpstr>
      <vt:lpstr>How much help do you need with the following ADLs?</vt:lpstr>
      <vt:lpstr>Bathing</vt:lpstr>
      <vt:lpstr>Bathing</vt:lpstr>
      <vt:lpstr>Sample Assistive Devices for Bathing</vt:lpstr>
      <vt:lpstr>Dressing</vt:lpstr>
      <vt:lpstr>Dressing</vt:lpstr>
      <vt:lpstr>Sample Assistive Devices for Dressing</vt:lpstr>
      <vt:lpstr>Eating</vt:lpstr>
      <vt:lpstr>Eating</vt:lpstr>
      <vt:lpstr>Sample Assistive Devices for Eating</vt:lpstr>
      <vt:lpstr>Using Bathroom</vt:lpstr>
      <vt:lpstr>Using Bathroom</vt:lpstr>
      <vt:lpstr>Sample Assistive Devices for Using Bathroom</vt:lpstr>
      <vt:lpstr>Transferring</vt:lpstr>
      <vt:lpstr>Transferring</vt:lpstr>
      <vt:lpstr>Sample Assistive Devices for Transferring</vt:lpstr>
      <vt:lpstr>Walking/Mobility</vt:lpstr>
      <vt:lpstr>Walking/Mobility</vt:lpstr>
      <vt:lpstr>Sample Assistive Devices for Walking/Mobility</vt:lpstr>
      <vt:lpstr>How often do you have adequate assistance with ADLs?</vt:lpstr>
      <vt:lpstr>Instrumental Activities of Daily Living (IADLs)</vt:lpstr>
      <vt:lpstr>How much help do you need with the following IADLs?</vt:lpstr>
      <vt:lpstr>Doing Heavy Chores</vt:lpstr>
      <vt:lpstr>Doing Heavy Chores</vt:lpstr>
      <vt:lpstr>Sample Assistive Devices for Doing Heavy Chores</vt:lpstr>
      <vt:lpstr>Doing Light Housekeeping</vt:lpstr>
      <vt:lpstr>Doing Light Housekeeping</vt:lpstr>
      <vt:lpstr>Sample Assistive Devices for Doing Light Housekeeping</vt:lpstr>
      <vt:lpstr>Using Phone</vt:lpstr>
      <vt:lpstr>Using Phone</vt:lpstr>
      <vt:lpstr>Sample Assistive Devices for Using Phone</vt:lpstr>
      <vt:lpstr>Managing Money</vt:lpstr>
      <vt:lpstr>Managing Money</vt:lpstr>
      <vt:lpstr>Sample Assistive Devices for Managing Money</vt:lpstr>
      <vt:lpstr>Preparing Meals</vt:lpstr>
      <vt:lpstr>Preparing  Meals</vt:lpstr>
      <vt:lpstr>Sample Assistive Devices for Preparing Meals</vt:lpstr>
      <vt:lpstr>Doing Shopping</vt:lpstr>
      <vt:lpstr>Doing Shopping</vt:lpstr>
      <vt:lpstr>Sample Assistive Devices for Doing Shopping</vt:lpstr>
      <vt:lpstr>Taking Medication</vt:lpstr>
      <vt:lpstr>Taking Medication</vt:lpstr>
      <vt:lpstr>Sample Assistive Devices for Taking Medication</vt:lpstr>
      <vt:lpstr>Using Transportation</vt:lpstr>
      <vt:lpstr>Using Transportation</vt:lpstr>
      <vt:lpstr>Sample Assistive Devices for Using Transportation</vt:lpstr>
      <vt:lpstr>How often do you have adequate assistance with IADLs?</vt:lpstr>
      <vt:lpstr>A Word About Safe Assistive Devices</vt:lpstr>
      <vt:lpstr>Scoring Informal Devices</vt:lpstr>
      <vt:lpstr>Thank you</vt:lpstr>
    </vt:vector>
  </TitlesOfParts>
  <Company>DOEA</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Your Inside Look at Priority Score and Rank Criteria on the DOEA Screening (701A) and Assessment (701B) Forms</dc:title>
  <dc:creator>user</dc:creator>
  <cp:lastModifiedBy>user</cp:lastModifiedBy>
  <cp:revision>646</cp:revision>
  <dcterms:created xsi:type="dcterms:W3CDTF">2012-07-24T16:53:21Z</dcterms:created>
  <dcterms:modified xsi:type="dcterms:W3CDTF">2013-01-03T15:22:28Z</dcterms:modified>
</cp:coreProperties>
</file>